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5" r:id="rId3"/>
    <p:sldId id="261" r:id="rId4"/>
    <p:sldId id="262"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29" autoAdjust="0"/>
    <p:restoredTop sz="94660"/>
  </p:normalViewPr>
  <p:slideViewPr>
    <p:cSldViewPr snapToGrid="0">
      <p:cViewPr varScale="1">
        <p:scale>
          <a:sx n="81" d="100"/>
          <a:sy n="81" d="100"/>
        </p:scale>
        <p:origin x="6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5E1D-F5DC-4792-B328-ABC07768DA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DE9CD373-BB08-4B44-AE4F-6A16A5EE4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C916403A-E7BE-4CBE-BB7A-F03241ED8B98}"/>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5" name="Footer Placeholder 4">
            <a:extLst>
              <a:ext uri="{FF2B5EF4-FFF2-40B4-BE49-F238E27FC236}">
                <a16:creationId xmlns:a16="http://schemas.microsoft.com/office/drawing/2014/main" id="{6B6C3274-90DA-4FAF-A5BD-A507B10FBA2B}"/>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8841AB08-6419-4F6E-A6A2-9322F7B06AD6}"/>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190451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117C-9D35-46BD-ACBD-14A328701864}"/>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D487CCC6-A67D-4D94-9E30-DF441BE57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071BF74-4D72-4ACB-8F15-08A5A1A10EB9}"/>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5" name="Footer Placeholder 4">
            <a:extLst>
              <a:ext uri="{FF2B5EF4-FFF2-40B4-BE49-F238E27FC236}">
                <a16:creationId xmlns:a16="http://schemas.microsoft.com/office/drawing/2014/main" id="{1DBA25EC-1C93-4110-8BF1-52BF55DE4D7B}"/>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E7165DF7-462F-483A-B1EB-592DB49707A4}"/>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207094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0CA4E3-F68D-43EC-B6AC-71FD90EDA4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5977D79E-9B5A-41D7-9FAA-3EDF936A0D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D62D9D1F-3D8A-4C39-9DB1-B1125F15BD53}"/>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5" name="Footer Placeholder 4">
            <a:extLst>
              <a:ext uri="{FF2B5EF4-FFF2-40B4-BE49-F238E27FC236}">
                <a16:creationId xmlns:a16="http://schemas.microsoft.com/office/drawing/2014/main" id="{B3D1DC0B-7F55-4EA8-800B-CBC689A766ED}"/>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1AD7B7FC-782D-4071-9421-6797CD3D83C1}"/>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420512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7A1E-EC81-4F61-81C5-A50E9E305058}"/>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014E1FDB-BBC7-408B-8988-FB7739747B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14E30301-E27E-4ADE-8165-E527C641AD44}"/>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5" name="Footer Placeholder 4">
            <a:extLst>
              <a:ext uri="{FF2B5EF4-FFF2-40B4-BE49-F238E27FC236}">
                <a16:creationId xmlns:a16="http://schemas.microsoft.com/office/drawing/2014/main" id="{8457A33D-8046-4C2C-A407-12115C617F0C}"/>
              </a:ext>
            </a:extLst>
          </p:cNvPr>
          <p:cNvSpPr>
            <a:spLocks noGrp="1"/>
          </p:cNvSpPr>
          <p:nvPr>
            <p:ph type="ftr" sz="quarter" idx="11"/>
          </p:nvPr>
        </p:nvSpPr>
        <p:spPr/>
        <p:txBody>
          <a:bodyPr/>
          <a:lstStyle/>
          <a:p>
            <a:endParaRPr lang="en-MY" dirty="0"/>
          </a:p>
        </p:txBody>
      </p:sp>
      <p:sp>
        <p:nvSpPr>
          <p:cNvPr id="6" name="Slide Number Placeholder 5">
            <a:extLst>
              <a:ext uri="{FF2B5EF4-FFF2-40B4-BE49-F238E27FC236}">
                <a16:creationId xmlns:a16="http://schemas.microsoft.com/office/drawing/2014/main" id="{C7097016-85A4-4816-97E3-9710F929ECFA}"/>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68647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78739-D8CE-47AD-8946-A274804699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DBCBF943-884A-47F9-BDC5-3652C58C24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2B6F17-D880-438D-AEE6-655615762FA3}"/>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5" name="Footer Placeholder 4">
            <a:extLst>
              <a:ext uri="{FF2B5EF4-FFF2-40B4-BE49-F238E27FC236}">
                <a16:creationId xmlns:a16="http://schemas.microsoft.com/office/drawing/2014/main" id="{B6C376C2-642F-442A-9956-B70019CCE282}"/>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E5703FD2-F013-4E95-B19A-F375057BA8C1}"/>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67486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98DB4-F726-45C5-86BC-2AF856F715DF}"/>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B5C737B7-A571-4C27-B278-4A31D0CDEC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32424C98-01BB-4F20-8F1B-BD1DFB75A3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1FC23D72-58C8-43AD-BAED-4B8DED3C5848}"/>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6" name="Footer Placeholder 5">
            <a:extLst>
              <a:ext uri="{FF2B5EF4-FFF2-40B4-BE49-F238E27FC236}">
                <a16:creationId xmlns:a16="http://schemas.microsoft.com/office/drawing/2014/main" id="{B4472E15-C492-42E1-9548-28DAAD65A320}"/>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4AD3C204-DD5A-4E5E-9A2D-A6165A8AFE1A}"/>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334924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D445-C5CB-4C01-8426-F1074891793E}"/>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CA13154-4F00-46EF-8325-C02929128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94C9DD-49C7-41FD-8C15-811186E765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8D829D91-0938-45EE-BBCC-A2C4FE6A92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8DA42A-2F04-4A5D-887C-B9C296E7D5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87D24606-35D6-429F-938A-EE4B308C2D6D}"/>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8" name="Footer Placeholder 7">
            <a:extLst>
              <a:ext uri="{FF2B5EF4-FFF2-40B4-BE49-F238E27FC236}">
                <a16:creationId xmlns:a16="http://schemas.microsoft.com/office/drawing/2014/main" id="{3BEBDA52-F355-44B7-AE6D-28BF9409D05E}"/>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E0E801E7-1BB9-4379-A0CD-118C975F4ED2}"/>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186919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BDD2F-739C-4545-A92A-A265850BE7C5}"/>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87A49028-4729-4A8D-9FED-DBD951FDA3F5}"/>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4" name="Footer Placeholder 3">
            <a:extLst>
              <a:ext uri="{FF2B5EF4-FFF2-40B4-BE49-F238E27FC236}">
                <a16:creationId xmlns:a16="http://schemas.microsoft.com/office/drawing/2014/main" id="{258B51C6-12C9-45EF-B284-CAE1682C19C2}"/>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C448BB44-A112-490A-B3C8-646DC2A686E4}"/>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417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07952A-5A07-4F0F-BC5D-3B3EFB317E1B}"/>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3" name="Footer Placeholder 2">
            <a:extLst>
              <a:ext uri="{FF2B5EF4-FFF2-40B4-BE49-F238E27FC236}">
                <a16:creationId xmlns:a16="http://schemas.microsoft.com/office/drawing/2014/main" id="{1368A6DA-1FB3-4C24-8D06-30D86A56D560}"/>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A916AED7-2DA7-41DD-8180-217BB447F358}"/>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172153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5C8B-03A4-4B94-A2DE-71B13A7BA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B7399688-1B4A-4101-91AC-B25343ADF8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29BC0ABD-549D-484C-881C-BE06073E8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95B66E-F375-4AB4-9D16-6D2BFCF8B967}"/>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6" name="Footer Placeholder 5">
            <a:extLst>
              <a:ext uri="{FF2B5EF4-FFF2-40B4-BE49-F238E27FC236}">
                <a16:creationId xmlns:a16="http://schemas.microsoft.com/office/drawing/2014/main" id="{0071AA3C-0DBA-4212-9EA4-803BC5CB3D96}"/>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6DE1C327-0E23-4BE5-8934-9D8154ECB91C}"/>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69551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861A5-82CF-4082-B08E-222AD8AF13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25AE5DFB-46FB-4336-8418-E034AE93FC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D40398FA-E52D-4D22-A409-962DEF5D4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D92B9-2955-4EC3-B57A-89A35A9E5720}"/>
              </a:ext>
            </a:extLst>
          </p:cNvPr>
          <p:cNvSpPr>
            <a:spLocks noGrp="1"/>
          </p:cNvSpPr>
          <p:nvPr>
            <p:ph type="dt" sz="half" idx="10"/>
          </p:nvPr>
        </p:nvSpPr>
        <p:spPr/>
        <p:txBody>
          <a:bodyPr/>
          <a:lstStyle/>
          <a:p>
            <a:fld id="{A133FF45-B277-436A-8B9C-4EE271AC6EE9}" type="datetimeFigureOut">
              <a:rPr lang="en-MY" smtClean="0"/>
              <a:t>24/9/2021</a:t>
            </a:fld>
            <a:endParaRPr lang="en-MY"/>
          </a:p>
        </p:txBody>
      </p:sp>
      <p:sp>
        <p:nvSpPr>
          <p:cNvPr id="6" name="Footer Placeholder 5">
            <a:extLst>
              <a:ext uri="{FF2B5EF4-FFF2-40B4-BE49-F238E27FC236}">
                <a16:creationId xmlns:a16="http://schemas.microsoft.com/office/drawing/2014/main" id="{ABA3D851-121A-4E1D-913A-94C975C74D44}"/>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EB351652-5448-4967-8A2E-8C68825D9C4A}"/>
              </a:ext>
            </a:extLst>
          </p:cNvPr>
          <p:cNvSpPr>
            <a:spLocks noGrp="1"/>
          </p:cNvSpPr>
          <p:nvPr>
            <p:ph type="sldNum" sz="quarter" idx="12"/>
          </p:nvPr>
        </p:nvSpPr>
        <p:spPr/>
        <p:txBody>
          <a:bodyPr/>
          <a:lstStyle/>
          <a:p>
            <a:fld id="{3774C5EC-DE1A-491E-8035-B6DC6402BF11}" type="slidenum">
              <a:rPr lang="en-MY" smtClean="0"/>
              <a:t>‹#›</a:t>
            </a:fld>
            <a:endParaRPr lang="en-MY"/>
          </a:p>
        </p:txBody>
      </p:sp>
    </p:spTree>
    <p:extLst>
      <p:ext uri="{BB962C8B-B14F-4D97-AF65-F5344CB8AC3E}">
        <p14:creationId xmlns:p14="http://schemas.microsoft.com/office/powerpoint/2010/main" val="3109028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4B49C0-14C7-4824-A06F-643C5FD31E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991FCE25-552C-45FC-B2F9-9EC0C40EF9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298DCFC2-4CFB-4E1B-9D97-2229005798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3FF45-B277-436A-8B9C-4EE271AC6EE9}" type="datetimeFigureOut">
              <a:rPr lang="en-MY" smtClean="0"/>
              <a:t>24/9/2021</a:t>
            </a:fld>
            <a:endParaRPr lang="en-MY"/>
          </a:p>
        </p:txBody>
      </p:sp>
      <p:sp>
        <p:nvSpPr>
          <p:cNvPr id="5" name="Footer Placeholder 4">
            <a:extLst>
              <a:ext uri="{FF2B5EF4-FFF2-40B4-BE49-F238E27FC236}">
                <a16:creationId xmlns:a16="http://schemas.microsoft.com/office/drawing/2014/main" id="{790ED04F-01CD-4383-8171-FB6FF4FF39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5168D8AE-6E50-4620-99C8-8C551EBBD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4C5EC-DE1A-491E-8035-B6DC6402BF11}" type="slidenum">
              <a:rPr lang="en-MY" smtClean="0"/>
              <a:t>‹#›</a:t>
            </a:fld>
            <a:endParaRPr lang="en-MY"/>
          </a:p>
        </p:txBody>
      </p:sp>
    </p:spTree>
    <p:extLst>
      <p:ext uri="{BB962C8B-B14F-4D97-AF65-F5344CB8AC3E}">
        <p14:creationId xmlns:p14="http://schemas.microsoft.com/office/powerpoint/2010/main" val="285737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gtc.gov.my/privacy-policy-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5841-A864-443A-98E9-B4ED5004E47B}"/>
              </a:ext>
            </a:extLst>
          </p:cNvPr>
          <p:cNvSpPr>
            <a:spLocks noGrp="1"/>
          </p:cNvSpPr>
          <p:nvPr>
            <p:ph type="title"/>
          </p:nvPr>
        </p:nvSpPr>
        <p:spPr>
          <a:xfrm>
            <a:off x="96985" y="72667"/>
            <a:ext cx="4045523" cy="389342"/>
          </a:xfrm>
        </p:spPr>
        <p:txBody>
          <a:bodyPr>
            <a:noAutofit/>
          </a:bodyPr>
          <a:lstStyle/>
          <a:p>
            <a:r>
              <a:rPr lang="en-MY" sz="2800" b="1" spc="300" dirty="0"/>
              <a:t>TEAM DECLARATION</a:t>
            </a:r>
          </a:p>
        </p:txBody>
      </p:sp>
      <p:sp>
        <p:nvSpPr>
          <p:cNvPr id="20" name="Title 1">
            <a:extLst>
              <a:ext uri="{FF2B5EF4-FFF2-40B4-BE49-F238E27FC236}">
                <a16:creationId xmlns:a16="http://schemas.microsoft.com/office/drawing/2014/main" id="{44676D34-9E32-4158-922E-901A1BDBBC71}"/>
              </a:ext>
            </a:extLst>
          </p:cNvPr>
          <p:cNvSpPr txBox="1">
            <a:spLocks/>
          </p:cNvSpPr>
          <p:nvPr/>
        </p:nvSpPr>
        <p:spPr>
          <a:xfrm>
            <a:off x="4436424" y="2760"/>
            <a:ext cx="7755576"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1800" b="1" dirty="0">
                <a:solidFill>
                  <a:schemeClr val="bg1"/>
                </a:solidFill>
              </a:rPr>
              <a:t>Team Name:</a:t>
            </a:r>
          </a:p>
        </p:txBody>
      </p:sp>
      <p:sp>
        <p:nvSpPr>
          <p:cNvPr id="31" name="Title 1">
            <a:extLst>
              <a:ext uri="{FF2B5EF4-FFF2-40B4-BE49-F238E27FC236}">
                <a16:creationId xmlns:a16="http://schemas.microsoft.com/office/drawing/2014/main" id="{D5634783-20F1-41AF-A52B-8CBEF73110A5}"/>
              </a:ext>
            </a:extLst>
          </p:cNvPr>
          <p:cNvSpPr txBox="1">
            <a:spLocks/>
          </p:cNvSpPr>
          <p:nvPr/>
        </p:nvSpPr>
        <p:spPr>
          <a:xfrm>
            <a:off x="166260" y="3204849"/>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Leader</a:t>
            </a:r>
          </a:p>
        </p:txBody>
      </p:sp>
      <p:sp>
        <p:nvSpPr>
          <p:cNvPr id="32" name="Title 1">
            <a:extLst>
              <a:ext uri="{FF2B5EF4-FFF2-40B4-BE49-F238E27FC236}">
                <a16:creationId xmlns:a16="http://schemas.microsoft.com/office/drawing/2014/main" id="{ADCF811B-5237-4CF5-B532-56202039FC91}"/>
              </a:ext>
            </a:extLst>
          </p:cNvPr>
          <p:cNvSpPr txBox="1">
            <a:spLocks/>
          </p:cNvSpPr>
          <p:nvPr/>
        </p:nvSpPr>
        <p:spPr>
          <a:xfrm>
            <a:off x="9171801" y="3203915"/>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3 </a:t>
            </a:r>
            <a:r>
              <a:rPr lang="en-MY" sz="1400" dirty="0">
                <a:solidFill>
                  <a:schemeClr val="bg1"/>
                </a:solidFill>
                <a:latin typeface="Arial" panose="020B0604020202020204" pitchFamily="34" charset="0"/>
                <a:cs typeface="Arial" panose="020B0604020202020204" pitchFamily="34" charset="0"/>
              </a:rPr>
              <a:t>(Optional)</a:t>
            </a:r>
          </a:p>
        </p:txBody>
      </p:sp>
      <p:sp>
        <p:nvSpPr>
          <p:cNvPr id="33" name="Title 1">
            <a:extLst>
              <a:ext uri="{FF2B5EF4-FFF2-40B4-BE49-F238E27FC236}">
                <a16:creationId xmlns:a16="http://schemas.microsoft.com/office/drawing/2014/main" id="{19B99B8B-F088-47C2-A08C-7487D3DF2EF8}"/>
              </a:ext>
            </a:extLst>
          </p:cNvPr>
          <p:cNvSpPr txBox="1">
            <a:spLocks/>
          </p:cNvSpPr>
          <p:nvPr/>
        </p:nvSpPr>
        <p:spPr>
          <a:xfrm>
            <a:off x="6163894" y="3203844"/>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2</a:t>
            </a:r>
          </a:p>
        </p:txBody>
      </p:sp>
      <p:sp>
        <p:nvSpPr>
          <p:cNvPr id="34" name="Title 1">
            <a:extLst>
              <a:ext uri="{FF2B5EF4-FFF2-40B4-BE49-F238E27FC236}">
                <a16:creationId xmlns:a16="http://schemas.microsoft.com/office/drawing/2014/main" id="{00C88B8C-B823-4F13-B5F7-205ACC35768A}"/>
              </a:ext>
            </a:extLst>
          </p:cNvPr>
          <p:cNvSpPr txBox="1">
            <a:spLocks/>
          </p:cNvSpPr>
          <p:nvPr/>
        </p:nvSpPr>
        <p:spPr>
          <a:xfrm>
            <a:off x="3160075" y="3204849"/>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1</a:t>
            </a:r>
          </a:p>
        </p:txBody>
      </p:sp>
      <p:sp>
        <p:nvSpPr>
          <p:cNvPr id="35" name="Rectangle 34">
            <a:extLst>
              <a:ext uri="{FF2B5EF4-FFF2-40B4-BE49-F238E27FC236}">
                <a16:creationId xmlns:a16="http://schemas.microsoft.com/office/drawing/2014/main" id="{D1537096-E164-4986-9FBF-A8083887FC33}"/>
              </a:ext>
            </a:extLst>
          </p:cNvPr>
          <p:cNvSpPr/>
          <p:nvPr/>
        </p:nvSpPr>
        <p:spPr>
          <a:xfrm>
            <a:off x="182279" y="3750727"/>
            <a:ext cx="2874403" cy="954107"/>
          </a:xfrm>
          <a:prstGeom prst="rect">
            <a:avLst/>
          </a:prstGeom>
          <a:ln>
            <a:solidFill>
              <a:schemeClr val="accent1">
                <a:lumMod val="75000"/>
              </a:schemeClr>
            </a:solidFill>
          </a:ln>
        </p:spPr>
        <p:txBody>
          <a:bodyPr wrap="square">
            <a:spAutoFit/>
          </a:bodyPr>
          <a:lstStyle/>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r>
              <a:rPr lang="en-MY" sz="1400" dirty="0">
                <a:solidFill>
                  <a:schemeClr val="bg1">
                    <a:lumMod val="75000"/>
                  </a:schemeClr>
                </a:solidFill>
                <a:latin typeface="Arial" panose="020B0604020202020204" pitchFamily="34" charset="0"/>
                <a:cs typeface="Arial" panose="020B0604020202020204" pitchFamily="34" charset="0"/>
              </a:rPr>
              <a:t>Signature</a:t>
            </a:r>
          </a:p>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endParaRPr lang="en-MY" sz="1400" dirty="0">
              <a:solidFill>
                <a:schemeClr val="bg1">
                  <a:lumMod val="75000"/>
                </a:schemeClr>
              </a:solidFill>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E45C331B-E72E-4BA4-9E5F-F5871677D6B2}"/>
              </a:ext>
            </a:extLst>
          </p:cNvPr>
          <p:cNvSpPr/>
          <p:nvPr/>
        </p:nvSpPr>
        <p:spPr>
          <a:xfrm>
            <a:off x="182279" y="4845867"/>
            <a:ext cx="2874403" cy="1815882"/>
          </a:xfrm>
          <a:prstGeom prst="rect">
            <a:avLst/>
          </a:prstGeom>
          <a:ln>
            <a:noFill/>
          </a:ln>
        </p:spPr>
        <p:txBody>
          <a:bodyPr wrap="square">
            <a:spAutoFit/>
          </a:bodyPr>
          <a:lstStyle/>
          <a:p>
            <a:r>
              <a:rPr lang="en-MY" sz="1400" b="1" dirty="0">
                <a:latin typeface="Arial" panose="020B0604020202020204" pitchFamily="34" charset="0"/>
                <a:cs typeface="Arial" panose="020B0604020202020204" pitchFamily="34" charset="0"/>
              </a:rPr>
              <a:t>Full Name</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IC Number</a:t>
            </a:r>
            <a:r>
              <a:rPr lang="en-MY" sz="1400" dirty="0">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Phone Number</a:t>
            </a:r>
            <a:r>
              <a:rPr lang="en-MY" sz="1400" dirty="0">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Email</a:t>
            </a:r>
            <a:r>
              <a:rPr lang="en-MY" sz="1400" dirty="0">
                <a:latin typeface="Arial" panose="020B0604020202020204" pitchFamily="34" charset="0"/>
                <a:cs typeface="Arial" panose="020B0604020202020204" pitchFamily="34" charset="0"/>
              </a:rPr>
              <a:t>:  </a:t>
            </a:r>
          </a:p>
        </p:txBody>
      </p:sp>
      <p:sp>
        <p:nvSpPr>
          <p:cNvPr id="39" name="Rectangle 38">
            <a:extLst>
              <a:ext uri="{FF2B5EF4-FFF2-40B4-BE49-F238E27FC236}">
                <a16:creationId xmlns:a16="http://schemas.microsoft.com/office/drawing/2014/main" id="{915F9E7A-D1DA-4BB6-98A8-22ACDE7474A6}"/>
              </a:ext>
            </a:extLst>
          </p:cNvPr>
          <p:cNvSpPr/>
          <p:nvPr/>
        </p:nvSpPr>
        <p:spPr>
          <a:xfrm>
            <a:off x="3160075" y="3750727"/>
            <a:ext cx="2874403" cy="954107"/>
          </a:xfrm>
          <a:prstGeom prst="rect">
            <a:avLst/>
          </a:prstGeom>
          <a:ln>
            <a:solidFill>
              <a:schemeClr val="accent1">
                <a:lumMod val="75000"/>
              </a:schemeClr>
            </a:solidFill>
          </a:ln>
        </p:spPr>
        <p:txBody>
          <a:bodyPr wrap="square">
            <a:spAutoFit/>
          </a:bodyPr>
          <a:lstStyle/>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r>
              <a:rPr lang="en-MY" sz="1400" dirty="0">
                <a:solidFill>
                  <a:schemeClr val="bg1">
                    <a:lumMod val="75000"/>
                  </a:schemeClr>
                </a:solidFill>
                <a:latin typeface="Arial" panose="020B0604020202020204" pitchFamily="34" charset="0"/>
                <a:cs typeface="Arial" panose="020B0604020202020204" pitchFamily="34" charset="0"/>
              </a:rPr>
              <a:t>Signature</a:t>
            </a:r>
          </a:p>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endParaRPr lang="en-MY" sz="1400" dirty="0">
              <a:solidFill>
                <a:schemeClr val="bg1">
                  <a:lumMod val="75000"/>
                </a:schemeClr>
              </a:solidFill>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38A0282B-B550-40CB-8507-BBAFC76CD799}"/>
              </a:ext>
            </a:extLst>
          </p:cNvPr>
          <p:cNvSpPr/>
          <p:nvPr/>
        </p:nvSpPr>
        <p:spPr>
          <a:xfrm>
            <a:off x="3160075" y="4845867"/>
            <a:ext cx="2874403" cy="1169551"/>
          </a:xfrm>
          <a:prstGeom prst="rect">
            <a:avLst/>
          </a:prstGeom>
          <a:ln>
            <a:noFill/>
          </a:ln>
        </p:spPr>
        <p:txBody>
          <a:bodyPr wrap="square">
            <a:spAutoFit/>
          </a:bodyPr>
          <a:lstStyle/>
          <a:p>
            <a:r>
              <a:rPr lang="en-MY" sz="1400" b="1" dirty="0">
                <a:latin typeface="Arial" panose="020B0604020202020204" pitchFamily="34" charset="0"/>
                <a:cs typeface="Arial" panose="020B0604020202020204" pitchFamily="34" charset="0"/>
              </a:rPr>
              <a:t>Full Name</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IC Number</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CF7604B1-79FE-4C04-9C47-C6DA3AA9F762}"/>
              </a:ext>
            </a:extLst>
          </p:cNvPr>
          <p:cNvSpPr/>
          <p:nvPr/>
        </p:nvSpPr>
        <p:spPr>
          <a:xfrm>
            <a:off x="6180150" y="3750727"/>
            <a:ext cx="2874403" cy="954107"/>
          </a:xfrm>
          <a:prstGeom prst="rect">
            <a:avLst/>
          </a:prstGeom>
          <a:ln>
            <a:solidFill>
              <a:schemeClr val="accent1">
                <a:lumMod val="75000"/>
              </a:schemeClr>
            </a:solidFill>
          </a:ln>
        </p:spPr>
        <p:txBody>
          <a:bodyPr wrap="square">
            <a:spAutoFit/>
          </a:bodyPr>
          <a:lstStyle/>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r>
              <a:rPr lang="en-MY" sz="1400" dirty="0">
                <a:solidFill>
                  <a:schemeClr val="bg1">
                    <a:lumMod val="75000"/>
                  </a:schemeClr>
                </a:solidFill>
                <a:latin typeface="Arial" panose="020B0604020202020204" pitchFamily="34" charset="0"/>
                <a:cs typeface="Arial" panose="020B0604020202020204" pitchFamily="34" charset="0"/>
              </a:rPr>
              <a:t>Signature</a:t>
            </a:r>
          </a:p>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endParaRPr lang="en-MY" sz="1400" dirty="0">
              <a:solidFill>
                <a:schemeClr val="bg1">
                  <a:lumMod val="75000"/>
                </a:schemeClr>
              </a:solidFill>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49DCF735-ECEA-4C9C-BAB4-0F2780E3F06A}"/>
              </a:ext>
            </a:extLst>
          </p:cNvPr>
          <p:cNvSpPr/>
          <p:nvPr/>
        </p:nvSpPr>
        <p:spPr>
          <a:xfrm>
            <a:off x="6180150" y="4845867"/>
            <a:ext cx="2874403" cy="1169551"/>
          </a:xfrm>
          <a:prstGeom prst="rect">
            <a:avLst/>
          </a:prstGeom>
          <a:ln>
            <a:noFill/>
          </a:ln>
        </p:spPr>
        <p:txBody>
          <a:bodyPr wrap="square">
            <a:spAutoFit/>
          </a:bodyPr>
          <a:lstStyle/>
          <a:p>
            <a:r>
              <a:rPr lang="en-MY" sz="1400" b="1" dirty="0">
                <a:latin typeface="Arial" panose="020B0604020202020204" pitchFamily="34" charset="0"/>
                <a:cs typeface="Arial" panose="020B0604020202020204" pitchFamily="34" charset="0"/>
              </a:rPr>
              <a:t>Full Name</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IC Number</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884FB36E-9E76-4DB3-A731-AE31247C571D}"/>
              </a:ext>
            </a:extLst>
          </p:cNvPr>
          <p:cNvSpPr/>
          <p:nvPr/>
        </p:nvSpPr>
        <p:spPr>
          <a:xfrm>
            <a:off x="9157946" y="3750727"/>
            <a:ext cx="2874403" cy="954107"/>
          </a:xfrm>
          <a:prstGeom prst="rect">
            <a:avLst/>
          </a:prstGeom>
          <a:ln>
            <a:solidFill>
              <a:schemeClr val="accent1">
                <a:lumMod val="75000"/>
              </a:schemeClr>
            </a:solidFill>
          </a:ln>
        </p:spPr>
        <p:txBody>
          <a:bodyPr wrap="square">
            <a:spAutoFit/>
          </a:bodyPr>
          <a:lstStyle/>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r>
              <a:rPr lang="en-MY" sz="1400" dirty="0">
                <a:solidFill>
                  <a:schemeClr val="bg1">
                    <a:lumMod val="75000"/>
                  </a:schemeClr>
                </a:solidFill>
                <a:latin typeface="Arial" panose="020B0604020202020204" pitchFamily="34" charset="0"/>
                <a:cs typeface="Arial" panose="020B0604020202020204" pitchFamily="34" charset="0"/>
              </a:rPr>
              <a:t>Signature</a:t>
            </a:r>
          </a:p>
          <a:p>
            <a:pPr algn="ctr"/>
            <a:endParaRPr lang="en-MY" sz="1400" dirty="0">
              <a:solidFill>
                <a:schemeClr val="bg1">
                  <a:lumMod val="75000"/>
                </a:schemeClr>
              </a:solidFill>
              <a:latin typeface="Arial" panose="020B0604020202020204" pitchFamily="34" charset="0"/>
              <a:cs typeface="Arial" panose="020B0604020202020204" pitchFamily="34" charset="0"/>
            </a:endParaRPr>
          </a:p>
          <a:p>
            <a:pPr algn="ctr"/>
            <a:endParaRPr lang="en-MY" sz="1400" dirty="0">
              <a:solidFill>
                <a:schemeClr val="bg1">
                  <a:lumMod val="75000"/>
                </a:schemeClr>
              </a:solidFill>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E3661909-2644-484B-A346-B2ADB8D56907}"/>
              </a:ext>
            </a:extLst>
          </p:cNvPr>
          <p:cNvSpPr/>
          <p:nvPr/>
        </p:nvSpPr>
        <p:spPr>
          <a:xfrm>
            <a:off x="9157946" y="4845867"/>
            <a:ext cx="2874403" cy="1169551"/>
          </a:xfrm>
          <a:prstGeom prst="rect">
            <a:avLst/>
          </a:prstGeom>
          <a:ln>
            <a:noFill/>
          </a:ln>
        </p:spPr>
        <p:txBody>
          <a:bodyPr wrap="square">
            <a:spAutoFit/>
          </a:bodyPr>
          <a:lstStyle/>
          <a:p>
            <a:r>
              <a:rPr lang="en-MY" sz="1400" b="1" dirty="0">
                <a:latin typeface="Arial" panose="020B0604020202020204" pitchFamily="34" charset="0"/>
                <a:cs typeface="Arial" panose="020B0604020202020204" pitchFamily="34" charset="0"/>
              </a:rPr>
              <a:t>Full Name</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IC Number</a:t>
            </a:r>
            <a:r>
              <a:rPr lang="en-MY" sz="1400" dirty="0">
                <a:latin typeface="Arial" panose="020B0604020202020204" pitchFamily="34" charset="0"/>
                <a:cs typeface="Arial" panose="020B0604020202020204" pitchFamily="34" charset="0"/>
              </a:rPr>
              <a:t>: </a:t>
            </a:r>
          </a:p>
          <a:p>
            <a:endParaRPr lang="en-MY" sz="1400" dirty="0">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67F61BE3-907C-4C4B-98AD-C2879521491A}"/>
              </a:ext>
            </a:extLst>
          </p:cNvPr>
          <p:cNvSpPr/>
          <p:nvPr/>
        </p:nvSpPr>
        <p:spPr>
          <a:xfrm>
            <a:off x="166260" y="603042"/>
            <a:ext cx="11812074" cy="2422266"/>
          </a:xfrm>
          <a:prstGeom prst="rect">
            <a:avLst/>
          </a:prstGeom>
          <a:ln>
            <a:noFill/>
          </a:ln>
        </p:spPr>
        <p:txBody>
          <a:bodyPr wrap="square">
            <a:spAutoFit/>
          </a:bodyPr>
          <a:lstStyle/>
          <a:p>
            <a:pPr algn="just"/>
            <a:r>
              <a:rPr lang="en-MY" sz="1400" dirty="0">
                <a:latin typeface="Arial" panose="020B0604020202020204" pitchFamily="34" charset="0"/>
                <a:cs typeface="Arial" panose="020B0604020202020204" pitchFamily="34" charset="0"/>
              </a:rPr>
              <a:t>For submission to participate in </a:t>
            </a:r>
            <a:r>
              <a:rPr lang="en-MY" sz="1400" dirty="0" err="1">
                <a:latin typeface="Arial" panose="020B0604020202020204" pitchFamily="34" charset="0"/>
                <a:cs typeface="Arial" panose="020B0604020202020204" pitchFamily="34" charset="0"/>
              </a:rPr>
              <a:t>EcoBiz</a:t>
            </a:r>
            <a:r>
              <a:rPr lang="en-MY" sz="1400" dirty="0">
                <a:latin typeface="Arial" panose="020B0604020202020204" pitchFamily="34" charset="0"/>
                <a:cs typeface="Arial" panose="020B0604020202020204" pitchFamily="34" charset="0"/>
              </a:rPr>
              <a:t> Challenge Four (4), we, hereby:</a:t>
            </a:r>
          </a:p>
          <a:p>
            <a:pPr algn="just"/>
            <a:endParaRPr lang="en-MY"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n-MY" sz="1400" dirty="0">
                <a:latin typeface="Arial" panose="020B0604020202020204" pitchFamily="34" charset="0"/>
                <a:cs typeface="Arial" panose="020B0604020202020204" pitchFamily="34" charset="0"/>
              </a:rPr>
              <a:t>Declare that all information provided about each team member is true and correct;</a:t>
            </a:r>
          </a:p>
          <a:p>
            <a:pPr marL="285750" indent="-285750" algn="just">
              <a:lnSpc>
                <a:spcPct val="150000"/>
              </a:lnSpc>
              <a:buFont typeface="Arial" panose="020B0604020202020204" pitchFamily="34" charset="0"/>
              <a:buChar char="•"/>
            </a:pPr>
            <a:r>
              <a:rPr lang="en-MY" sz="1400" dirty="0">
                <a:latin typeface="Arial" panose="020B0604020202020204" pitchFamily="34" charset="0"/>
                <a:cs typeface="Arial" panose="020B0604020202020204" pitchFamily="34" charset="0"/>
              </a:rPr>
              <a:t>Acknowledge and accept that at any part of the competition period should the information provided about each team member is found to be false or incorrect, the team can be disqualified for the competition;</a:t>
            </a:r>
          </a:p>
          <a:p>
            <a:pPr marL="285750" indent="-285750" algn="just">
              <a:lnSpc>
                <a:spcPct val="150000"/>
              </a:lnSpc>
              <a:buFont typeface="Arial" panose="020B0604020202020204" pitchFamily="34" charset="0"/>
              <a:buChar char="•"/>
            </a:pPr>
            <a:r>
              <a:rPr lang="en-MY" sz="1400" dirty="0">
                <a:latin typeface="Arial" panose="020B0604020202020204" pitchFamily="34" charset="0"/>
                <a:cs typeface="Arial" panose="020B0604020202020204" pitchFamily="34" charset="0"/>
              </a:rPr>
              <a:t>Acknowledge and accept the </a:t>
            </a:r>
            <a:r>
              <a:rPr lang="en-MY" sz="1400" dirty="0" err="1">
                <a:latin typeface="Arial" panose="020B0604020202020204" pitchFamily="34" charset="0"/>
                <a:cs typeface="Arial" panose="020B0604020202020204" pitchFamily="34" charset="0"/>
              </a:rPr>
              <a:t>EcoBiz</a:t>
            </a:r>
            <a:r>
              <a:rPr lang="en-MY" sz="1400" dirty="0">
                <a:latin typeface="Arial" panose="020B0604020202020204" pitchFamily="34" charset="0"/>
                <a:cs typeface="Arial" panose="020B0604020202020204" pitchFamily="34" charset="0"/>
              </a:rPr>
              <a:t> Challenge Four (4) Terms and Conditions.</a:t>
            </a:r>
          </a:p>
          <a:p>
            <a:pPr marL="285750" indent="-285750" algn="just">
              <a:lnSpc>
                <a:spcPct val="150000"/>
              </a:lnSpc>
              <a:buFont typeface="Arial" panose="020B0604020202020204" pitchFamily="34" charset="0"/>
              <a:buChar char="•"/>
            </a:pPr>
            <a:r>
              <a:rPr lang="en-US" sz="1400" dirty="0">
                <a:latin typeface="Arial" panose="020B0604020202020204" pitchFamily="34" charset="0"/>
                <a:cs typeface="Arial" panose="020B0604020202020204" pitchFamily="34" charset="0"/>
              </a:rPr>
              <a:t>Acknowledge that our personal data is being collected and we accept the </a:t>
            </a:r>
            <a:r>
              <a:rPr lang="en-US" sz="1400" dirty="0">
                <a:latin typeface="Arial" panose="020B0604020202020204" pitchFamily="34" charset="0"/>
                <a:cs typeface="Arial" panose="020B0604020202020204" pitchFamily="34" charset="0"/>
                <a:hlinkClick r:id="rId2"/>
              </a:rPr>
              <a:t>personal privacy policy </a:t>
            </a:r>
            <a:r>
              <a:rPr lang="en-US" sz="1400" dirty="0">
                <a:latin typeface="Arial" panose="020B0604020202020204" pitchFamily="34" charset="0"/>
                <a:cs typeface="Arial" panose="020B0604020202020204" pitchFamily="34" charset="0"/>
              </a:rPr>
              <a:t>stipulated by Malaysian Green Technology and Climate Change Centre (MGTC). </a:t>
            </a:r>
            <a:endParaRPr lang="en-MY"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072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5841-A864-443A-98E9-B4ED5004E47B}"/>
              </a:ext>
            </a:extLst>
          </p:cNvPr>
          <p:cNvSpPr>
            <a:spLocks noGrp="1"/>
          </p:cNvSpPr>
          <p:nvPr>
            <p:ph type="title"/>
          </p:nvPr>
        </p:nvSpPr>
        <p:spPr>
          <a:xfrm>
            <a:off x="96985" y="72667"/>
            <a:ext cx="2890421" cy="389342"/>
          </a:xfrm>
        </p:spPr>
        <p:txBody>
          <a:bodyPr>
            <a:noAutofit/>
          </a:bodyPr>
          <a:lstStyle/>
          <a:p>
            <a:r>
              <a:rPr lang="en-MY" sz="2800" b="1" spc="300" dirty="0"/>
              <a:t>TEAM PROFILE</a:t>
            </a:r>
          </a:p>
        </p:txBody>
      </p:sp>
      <p:pic>
        <p:nvPicPr>
          <p:cNvPr id="7" name="Graphic 6" descr="User">
            <a:extLst>
              <a:ext uri="{FF2B5EF4-FFF2-40B4-BE49-F238E27FC236}">
                <a16:creationId xmlns:a16="http://schemas.microsoft.com/office/drawing/2014/main" id="{37F12F9C-383C-4B62-A2E2-90CFA8159E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907" y="821293"/>
            <a:ext cx="1225379" cy="1225379"/>
          </a:xfrm>
          <a:prstGeom prst="rect">
            <a:avLst/>
          </a:prstGeom>
        </p:spPr>
      </p:pic>
      <p:pic>
        <p:nvPicPr>
          <p:cNvPr id="9" name="Graphic 8" descr="User">
            <a:extLst>
              <a:ext uri="{FF2B5EF4-FFF2-40B4-BE49-F238E27FC236}">
                <a16:creationId xmlns:a16="http://schemas.microsoft.com/office/drawing/2014/main" id="{1AEC6CF1-B749-4F79-83F9-4620A015AB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56176" y="821293"/>
            <a:ext cx="1225379" cy="1225379"/>
          </a:xfrm>
          <a:prstGeom prst="rect">
            <a:avLst/>
          </a:prstGeom>
        </p:spPr>
      </p:pic>
      <p:pic>
        <p:nvPicPr>
          <p:cNvPr id="11" name="Graphic 10" descr="User">
            <a:extLst>
              <a:ext uri="{FF2B5EF4-FFF2-40B4-BE49-F238E27FC236}">
                <a16:creationId xmlns:a16="http://schemas.microsoft.com/office/drawing/2014/main" id="{7A969D3D-F227-4019-8FD6-DD97503404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0010" y="807509"/>
            <a:ext cx="1225379" cy="1225379"/>
          </a:xfrm>
          <a:prstGeom prst="rect">
            <a:avLst/>
          </a:prstGeom>
        </p:spPr>
      </p:pic>
      <p:pic>
        <p:nvPicPr>
          <p:cNvPr id="13" name="Graphic 12" descr="User">
            <a:extLst>
              <a:ext uri="{FF2B5EF4-FFF2-40B4-BE49-F238E27FC236}">
                <a16:creationId xmlns:a16="http://schemas.microsoft.com/office/drawing/2014/main" id="{5F8EDF05-8B69-470C-8BC8-DE8240F6F9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16643" y="822653"/>
            <a:ext cx="1225379" cy="1225379"/>
          </a:xfrm>
          <a:prstGeom prst="rect">
            <a:avLst/>
          </a:prstGeom>
        </p:spPr>
      </p:pic>
      <p:sp>
        <p:nvSpPr>
          <p:cNvPr id="20" name="Title 1">
            <a:extLst>
              <a:ext uri="{FF2B5EF4-FFF2-40B4-BE49-F238E27FC236}">
                <a16:creationId xmlns:a16="http://schemas.microsoft.com/office/drawing/2014/main" id="{44676D34-9E32-4158-922E-901A1BDBBC71}"/>
              </a:ext>
            </a:extLst>
          </p:cNvPr>
          <p:cNvSpPr txBox="1">
            <a:spLocks/>
          </p:cNvSpPr>
          <p:nvPr/>
        </p:nvSpPr>
        <p:spPr>
          <a:xfrm>
            <a:off x="4436424" y="2760"/>
            <a:ext cx="7755576"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1800" b="1" dirty="0">
                <a:solidFill>
                  <a:schemeClr val="bg1"/>
                </a:solidFill>
              </a:rPr>
              <a:t>Team Name:</a:t>
            </a:r>
          </a:p>
        </p:txBody>
      </p:sp>
      <p:cxnSp>
        <p:nvCxnSpPr>
          <p:cNvPr id="4" name="Straight Connector 3">
            <a:extLst>
              <a:ext uri="{FF2B5EF4-FFF2-40B4-BE49-F238E27FC236}">
                <a16:creationId xmlns:a16="http://schemas.microsoft.com/office/drawing/2014/main" id="{E806681B-4601-4009-9013-C93E32E4D836}"/>
              </a:ext>
            </a:extLst>
          </p:cNvPr>
          <p:cNvCxnSpPr/>
          <p:nvPr/>
        </p:nvCxnSpPr>
        <p:spPr>
          <a:xfrm flipV="1">
            <a:off x="3101661" y="493040"/>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3C259B0-2603-4CBA-AC32-08E3F59EB8A0}"/>
              </a:ext>
            </a:extLst>
          </p:cNvPr>
          <p:cNvCxnSpPr/>
          <p:nvPr/>
        </p:nvCxnSpPr>
        <p:spPr>
          <a:xfrm flipV="1">
            <a:off x="6080396" y="479183"/>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7E4A3A-075E-4ABE-97BE-CB098DAE8078}"/>
              </a:ext>
            </a:extLst>
          </p:cNvPr>
          <p:cNvCxnSpPr/>
          <p:nvPr/>
        </p:nvCxnSpPr>
        <p:spPr>
          <a:xfrm flipV="1">
            <a:off x="9100690" y="493033"/>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DD70DCC-DC82-48F9-96EE-EAD4544AFC51}"/>
              </a:ext>
            </a:extLst>
          </p:cNvPr>
          <p:cNvCxnSpPr/>
          <p:nvPr/>
        </p:nvCxnSpPr>
        <p:spPr>
          <a:xfrm flipV="1">
            <a:off x="12107124" y="479178"/>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D4202DC-2262-477B-95C2-48B828D1D733}"/>
              </a:ext>
            </a:extLst>
          </p:cNvPr>
          <p:cNvCxnSpPr/>
          <p:nvPr/>
        </p:nvCxnSpPr>
        <p:spPr>
          <a:xfrm flipV="1">
            <a:off x="122929" y="479184"/>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itle 1">
            <a:extLst>
              <a:ext uri="{FF2B5EF4-FFF2-40B4-BE49-F238E27FC236}">
                <a16:creationId xmlns:a16="http://schemas.microsoft.com/office/drawing/2014/main" id="{3688B65F-8AE2-499B-B51A-354F260ED24A}"/>
              </a:ext>
            </a:extLst>
          </p:cNvPr>
          <p:cNvSpPr txBox="1">
            <a:spLocks/>
          </p:cNvSpPr>
          <p:nvPr/>
        </p:nvSpPr>
        <p:spPr>
          <a:xfrm>
            <a:off x="159254" y="489364"/>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Leader</a:t>
            </a:r>
          </a:p>
        </p:txBody>
      </p:sp>
      <p:sp>
        <p:nvSpPr>
          <p:cNvPr id="24" name="Title 1">
            <a:extLst>
              <a:ext uri="{FF2B5EF4-FFF2-40B4-BE49-F238E27FC236}">
                <a16:creationId xmlns:a16="http://schemas.microsoft.com/office/drawing/2014/main" id="{C428BBC6-FFAA-4337-8935-1E1EA4BF8FCA}"/>
              </a:ext>
            </a:extLst>
          </p:cNvPr>
          <p:cNvSpPr txBox="1">
            <a:spLocks/>
          </p:cNvSpPr>
          <p:nvPr/>
        </p:nvSpPr>
        <p:spPr>
          <a:xfrm>
            <a:off x="9164795" y="488430"/>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3 </a:t>
            </a:r>
            <a:r>
              <a:rPr lang="en-MY" sz="1400" dirty="0">
                <a:solidFill>
                  <a:schemeClr val="bg1"/>
                </a:solidFill>
                <a:latin typeface="Arial" panose="020B0604020202020204" pitchFamily="34" charset="0"/>
                <a:cs typeface="Arial" panose="020B0604020202020204" pitchFamily="34" charset="0"/>
              </a:rPr>
              <a:t>(Optional)</a:t>
            </a:r>
          </a:p>
        </p:txBody>
      </p:sp>
      <p:sp>
        <p:nvSpPr>
          <p:cNvPr id="25" name="Title 1">
            <a:extLst>
              <a:ext uri="{FF2B5EF4-FFF2-40B4-BE49-F238E27FC236}">
                <a16:creationId xmlns:a16="http://schemas.microsoft.com/office/drawing/2014/main" id="{E072B948-92F5-4EA5-90C8-DFEE4C24A07B}"/>
              </a:ext>
            </a:extLst>
          </p:cNvPr>
          <p:cNvSpPr txBox="1">
            <a:spLocks/>
          </p:cNvSpPr>
          <p:nvPr/>
        </p:nvSpPr>
        <p:spPr>
          <a:xfrm>
            <a:off x="6156888" y="488359"/>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2</a:t>
            </a:r>
          </a:p>
        </p:txBody>
      </p:sp>
      <p:sp>
        <p:nvSpPr>
          <p:cNvPr id="26" name="Title 1">
            <a:extLst>
              <a:ext uri="{FF2B5EF4-FFF2-40B4-BE49-F238E27FC236}">
                <a16:creationId xmlns:a16="http://schemas.microsoft.com/office/drawing/2014/main" id="{12A433C0-3209-4C60-B689-1F04977F1A62}"/>
              </a:ext>
            </a:extLst>
          </p:cNvPr>
          <p:cNvSpPr txBox="1">
            <a:spLocks/>
          </p:cNvSpPr>
          <p:nvPr/>
        </p:nvSpPr>
        <p:spPr>
          <a:xfrm>
            <a:off x="3153069" y="489364"/>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1</a:t>
            </a:r>
          </a:p>
        </p:txBody>
      </p:sp>
      <p:sp>
        <p:nvSpPr>
          <p:cNvPr id="27" name="Rectangle 26">
            <a:extLst>
              <a:ext uri="{FF2B5EF4-FFF2-40B4-BE49-F238E27FC236}">
                <a16:creationId xmlns:a16="http://schemas.microsoft.com/office/drawing/2014/main" id="{BF0340CD-853A-490C-BC4B-048330C9E018}"/>
              </a:ext>
            </a:extLst>
          </p:cNvPr>
          <p:cNvSpPr/>
          <p:nvPr/>
        </p:nvSpPr>
        <p:spPr>
          <a:xfrm>
            <a:off x="169985" y="1865895"/>
            <a:ext cx="2921325" cy="4693593"/>
          </a:xfrm>
          <a:prstGeom prst="rect">
            <a:avLst/>
          </a:prstGeom>
        </p:spPr>
        <p:txBody>
          <a:bodyPr wrap="square">
            <a:spAutoFit/>
          </a:bodyPr>
          <a:lstStyle/>
          <a:p>
            <a:r>
              <a:rPr lang="en-MY" sz="1300" b="1" dirty="0">
                <a:latin typeface="Arial" panose="020B0604020202020204" pitchFamily="34" charset="0"/>
                <a:cs typeface="Arial" panose="020B0604020202020204" pitchFamily="34" charset="0"/>
              </a:rPr>
              <a:t>Name:</a:t>
            </a:r>
            <a:endParaRPr lang="en-MY" sz="1300" dirty="0">
              <a:latin typeface="Arial" panose="020B0604020202020204" pitchFamily="34" charset="0"/>
              <a:cs typeface="Arial" panose="020B0604020202020204" pitchFamily="34" charset="0"/>
            </a:endParaRP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Programme:</a:t>
            </a: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College/University Name:</a:t>
            </a:r>
            <a:r>
              <a:rPr lang="en-MY" sz="1300" dirty="0">
                <a:latin typeface="Arial" panose="020B0604020202020204" pitchFamily="34" charset="0"/>
                <a:cs typeface="Arial" panose="020B0604020202020204" pitchFamily="34" charset="0"/>
              </a:rPr>
              <a:t> </a:t>
            </a:r>
            <a:r>
              <a:rPr lang="en-MY" sz="1300" b="1" dirty="0">
                <a:latin typeface="Arial" panose="020B0604020202020204" pitchFamily="34" charset="0"/>
                <a:cs typeface="Arial" panose="020B0604020202020204" pitchFamily="34" charset="0"/>
              </a:rPr>
              <a:t>Graduation Year:</a:t>
            </a: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Hobbies/Interest: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Personal Skills</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Public available link</a:t>
            </a:r>
            <a:r>
              <a:rPr lang="en-MY" sz="1300" dirty="0">
                <a:latin typeface="Arial" panose="020B0604020202020204" pitchFamily="34" charset="0"/>
                <a:cs typeface="Arial" panose="020B0604020202020204" pitchFamily="34" charset="0"/>
              </a:rPr>
              <a:t> to know you better (FB, IG, etc)</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DISC Score</a:t>
            </a:r>
            <a:r>
              <a:rPr lang="en-MY" sz="1300" dirty="0">
                <a:latin typeface="Arial" panose="020B0604020202020204" pitchFamily="34" charset="0"/>
                <a:cs typeface="Arial" panose="020B0604020202020204" pitchFamily="34" charset="0"/>
              </a:rPr>
              <a:t>: D (xx%), I (xx%), S (xx%), C (xx%)</a:t>
            </a:r>
          </a:p>
        </p:txBody>
      </p:sp>
      <p:sp>
        <p:nvSpPr>
          <p:cNvPr id="28" name="Rectangle 27">
            <a:extLst>
              <a:ext uri="{FF2B5EF4-FFF2-40B4-BE49-F238E27FC236}">
                <a16:creationId xmlns:a16="http://schemas.microsoft.com/office/drawing/2014/main" id="{B3ABF10E-04EC-45BD-844F-47DBD0635CAF}"/>
              </a:ext>
            </a:extLst>
          </p:cNvPr>
          <p:cNvSpPr/>
          <p:nvPr/>
        </p:nvSpPr>
        <p:spPr>
          <a:xfrm>
            <a:off x="3143220" y="1865895"/>
            <a:ext cx="2900271" cy="4693593"/>
          </a:xfrm>
          <a:prstGeom prst="rect">
            <a:avLst/>
          </a:prstGeom>
        </p:spPr>
        <p:txBody>
          <a:bodyPr wrap="square">
            <a:spAutoFit/>
          </a:bodyPr>
          <a:lstStyle/>
          <a:p>
            <a:r>
              <a:rPr lang="en-MY" sz="1300" b="1" dirty="0">
                <a:latin typeface="Arial" panose="020B0604020202020204" pitchFamily="34" charset="0"/>
                <a:cs typeface="Arial" panose="020B0604020202020204" pitchFamily="34" charset="0"/>
              </a:rPr>
              <a:t>Name:</a:t>
            </a:r>
            <a:endParaRPr lang="en-MY" sz="1300" dirty="0">
              <a:latin typeface="Arial" panose="020B0604020202020204" pitchFamily="34" charset="0"/>
              <a:cs typeface="Arial" panose="020B0604020202020204" pitchFamily="34" charset="0"/>
            </a:endParaRP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Programme:</a:t>
            </a: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College/University Name:</a:t>
            </a:r>
            <a:r>
              <a:rPr lang="en-MY" sz="1300" dirty="0">
                <a:latin typeface="Arial" panose="020B0604020202020204" pitchFamily="34" charset="0"/>
                <a:cs typeface="Arial" panose="020B0604020202020204" pitchFamily="34" charset="0"/>
              </a:rPr>
              <a:t> </a:t>
            </a:r>
            <a:r>
              <a:rPr lang="en-MY" sz="1300" b="1" dirty="0">
                <a:latin typeface="Arial" panose="020B0604020202020204" pitchFamily="34" charset="0"/>
                <a:cs typeface="Arial" panose="020B0604020202020204" pitchFamily="34" charset="0"/>
              </a:rPr>
              <a:t>Graduation Year:</a:t>
            </a: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Hobbies/Interest: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Personal Skills</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Public available link</a:t>
            </a:r>
            <a:r>
              <a:rPr lang="en-MY" sz="1300" dirty="0">
                <a:latin typeface="Arial" panose="020B0604020202020204" pitchFamily="34" charset="0"/>
                <a:cs typeface="Arial" panose="020B0604020202020204" pitchFamily="34" charset="0"/>
              </a:rPr>
              <a:t> to know you better (FB, IG, etc)</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DISC Score</a:t>
            </a:r>
            <a:r>
              <a:rPr lang="en-MY" sz="1300" dirty="0">
                <a:latin typeface="Arial" panose="020B0604020202020204" pitchFamily="34" charset="0"/>
                <a:cs typeface="Arial" panose="020B0604020202020204" pitchFamily="34" charset="0"/>
              </a:rPr>
              <a:t>: D (xx%), I (xx%), S (xx%), C (xx%)</a:t>
            </a:r>
          </a:p>
        </p:txBody>
      </p:sp>
      <p:sp>
        <p:nvSpPr>
          <p:cNvPr id="29" name="Rectangle 28">
            <a:extLst>
              <a:ext uri="{FF2B5EF4-FFF2-40B4-BE49-F238E27FC236}">
                <a16:creationId xmlns:a16="http://schemas.microsoft.com/office/drawing/2014/main" id="{DEFACD2D-783B-4282-84FD-03A6AEAFADE0}"/>
              </a:ext>
            </a:extLst>
          </p:cNvPr>
          <p:cNvSpPr/>
          <p:nvPr/>
        </p:nvSpPr>
        <p:spPr>
          <a:xfrm>
            <a:off x="6094257" y="1865895"/>
            <a:ext cx="2900271" cy="4693593"/>
          </a:xfrm>
          <a:prstGeom prst="rect">
            <a:avLst/>
          </a:prstGeom>
        </p:spPr>
        <p:txBody>
          <a:bodyPr wrap="square">
            <a:spAutoFit/>
          </a:bodyPr>
          <a:lstStyle/>
          <a:p>
            <a:r>
              <a:rPr lang="en-MY" sz="1300" b="1" dirty="0">
                <a:latin typeface="Arial" panose="020B0604020202020204" pitchFamily="34" charset="0"/>
                <a:cs typeface="Arial" panose="020B0604020202020204" pitchFamily="34" charset="0"/>
              </a:rPr>
              <a:t>Name:</a:t>
            </a:r>
            <a:endParaRPr lang="en-MY" sz="1300" dirty="0">
              <a:latin typeface="Arial" panose="020B0604020202020204" pitchFamily="34" charset="0"/>
              <a:cs typeface="Arial" panose="020B0604020202020204" pitchFamily="34" charset="0"/>
            </a:endParaRP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Programme:</a:t>
            </a: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College/University Name:</a:t>
            </a:r>
            <a:r>
              <a:rPr lang="en-MY" sz="1300" dirty="0">
                <a:latin typeface="Arial" panose="020B0604020202020204" pitchFamily="34" charset="0"/>
                <a:cs typeface="Arial" panose="020B0604020202020204" pitchFamily="34" charset="0"/>
              </a:rPr>
              <a:t> </a:t>
            </a:r>
            <a:r>
              <a:rPr lang="en-MY" sz="1300" b="1" dirty="0">
                <a:latin typeface="Arial" panose="020B0604020202020204" pitchFamily="34" charset="0"/>
                <a:cs typeface="Arial" panose="020B0604020202020204" pitchFamily="34" charset="0"/>
              </a:rPr>
              <a:t>Graduation Year:</a:t>
            </a: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Hobbies/Interest: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Personal Skills</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Public available link</a:t>
            </a:r>
            <a:r>
              <a:rPr lang="en-MY" sz="1300" dirty="0">
                <a:latin typeface="Arial" panose="020B0604020202020204" pitchFamily="34" charset="0"/>
                <a:cs typeface="Arial" panose="020B0604020202020204" pitchFamily="34" charset="0"/>
              </a:rPr>
              <a:t> to know you better (FB, IG, etc)</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DISC Score</a:t>
            </a:r>
            <a:r>
              <a:rPr lang="en-MY" sz="1300" dirty="0">
                <a:latin typeface="Arial" panose="020B0604020202020204" pitchFamily="34" charset="0"/>
                <a:cs typeface="Arial" panose="020B0604020202020204" pitchFamily="34" charset="0"/>
              </a:rPr>
              <a:t>: D (xx%), I (xx%), S (xx%), C (xx%)</a:t>
            </a:r>
          </a:p>
        </p:txBody>
      </p:sp>
      <p:sp>
        <p:nvSpPr>
          <p:cNvPr id="30" name="Rectangle 29">
            <a:extLst>
              <a:ext uri="{FF2B5EF4-FFF2-40B4-BE49-F238E27FC236}">
                <a16:creationId xmlns:a16="http://schemas.microsoft.com/office/drawing/2014/main" id="{3DA99CAD-627C-47C7-9E49-CC1BACF96DB4}"/>
              </a:ext>
            </a:extLst>
          </p:cNvPr>
          <p:cNvSpPr/>
          <p:nvPr/>
        </p:nvSpPr>
        <p:spPr>
          <a:xfrm>
            <a:off x="9154792" y="1901803"/>
            <a:ext cx="2900271" cy="4693593"/>
          </a:xfrm>
          <a:prstGeom prst="rect">
            <a:avLst/>
          </a:prstGeom>
        </p:spPr>
        <p:txBody>
          <a:bodyPr wrap="square">
            <a:spAutoFit/>
          </a:bodyPr>
          <a:lstStyle/>
          <a:p>
            <a:r>
              <a:rPr lang="en-MY" sz="1300" b="1" dirty="0">
                <a:latin typeface="Arial" panose="020B0604020202020204" pitchFamily="34" charset="0"/>
                <a:cs typeface="Arial" panose="020B0604020202020204" pitchFamily="34" charset="0"/>
              </a:rPr>
              <a:t>Name:</a:t>
            </a:r>
            <a:endParaRPr lang="en-MY" sz="1300" dirty="0">
              <a:latin typeface="Arial" panose="020B0604020202020204" pitchFamily="34" charset="0"/>
              <a:cs typeface="Arial" panose="020B0604020202020204" pitchFamily="34" charset="0"/>
            </a:endParaRP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Programme:</a:t>
            </a: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College/University Name:</a:t>
            </a:r>
            <a:r>
              <a:rPr lang="en-MY" sz="1300" dirty="0">
                <a:latin typeface="Arial" panose="020B0604020202020204" pitchFamily="34" charset="0"/>
                <a:cs typeface="Arial" panose="020B0604020202020204" pitchFamily="34" charset="0"/>
              </a:rPr>
              <a:t> </a:t>
            </a:r>
            <a:r>
              <a:rPr lang="en-MY" sz="1300" b="1" dirty="0">
                <a:latin typeface="Arial" panose="020B0604020202020204" pitchFamily="34" charset="0"/>
                <a:cs typeface="Arial" panose="020B0604020202020204" pitchFamily="34" charset="0"/>
              </a:rPr>
              <a:t>Graduation Year:</a:t>
            </a:r>
          </a:p>
          <a:p>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Hobbies/Interest: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Personal Skills</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Public available link</a:t>
            </a:r>
            <a:r>
              <a:rPr lang="en-MY" sz="1300" dirty="0">
                <a:latin typeface="Arial" panose="020B0604020202020204" pitchFamily="34" charset="0"/>
                <a:cs typeface="Arial" panose="020B0604020202020204" pitchFamily="34" charset="0"/>
              </a:rPr>
              <a:t> to know you better (FB, IG, etc)</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300" b="1"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MY" sz="1300" b="1" dirty="0">
              <a:latin typeface="Arial" panose="020B0604020202020204" pitchFamily="34" charset="0"/>
              <a:cs typeface="Arial" panose="020B0604020202020204" pitchFamily="34" charset="0"/>
            </a:endParaRPr>
          </a:p>
          <a:p>
            <a:r>
              <a:rPr lang="en-MY" sz="1300" b="1" dirty="0">
                <a:latin typeface="Arial" panose="020B0604020202020204" pitchFamily="34" charset="0"/>
                <a:cs typeface="Arial" panose="020B0604020202020204" pitchFamily="34" charset="0"/>
              </a:rPr>
              <a:t>DISC Score</a:t>
            </a:r>
            <a:r>
              <a:rPr lang="en-MY" sz="1300" dirty="0">
                <a:latin typeface="Arial" panose="020B0604020202020204" pitchFamily="34" charset="0"/>
                <a:cs typeface="Arial" panose="020B0604020202020204" pitchFamily="34" charset="0"/>
              </a:rPr>
              <a:t>: D (xx%), I (xx%), S (xx%), C (xx%)</a:t>
            </a:r>
          </a:p>
        </p:txBody>
      </p:sp>
    </p:spTree>
    <p:extLst>
      <p:ext uri="{BB962C8B-B14F-4D97-AF65-F5344CB8AC3E}">
        <p14:creationId xmlns:p14="http://schemas.microsoft.com/office/powerpoint/2010/main" val="112152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5841-A864-443A-98E9-B4ED5004E47B}"/>
              </a:ext>
            </a:extLst>
          </p:cNvPr>
          <p:cNvSpPr>
            <a:spLocks noGrp="1"/>
          </p:cNvSpPr>
          <p:nvPr>
            <p:ph type="title"/>
          </p:nvPr>
        </p:nvSpPr>
        <p:spPr>
          <a:xfrm>
            <a:off x="96985" y="72667"/>
            <a:ext cx="2890421" cy="389342"/>
          </a:xfrm>
        </p:spPr>
        <p:txBody>
          <a:bodyPr>
            <a:noAutofit/>
          </a:bodyPr>
          <a:lstStyle/>
          <a:p>
            <a:r>
              <a:rPr lang="en-MY" sz="2800" b="1" spc="300" dirty="0"/>
              <a:t>TEAM PROFILE</a:t>
            </a:r>
          </a:p>
        </p:txBody>
      </p:sp>
      <p:pic>
        <p:nvPicPr>
          <p:cNvPr id="7" name="Graphic 6" descr="User">
            <a:extLst>
              <a:ext uri="{FF2B5EF4-FFF2-40B4-BE49-F238E27FC236}">
                <a16:creationId xmlns:a16="http://schemas.microsoft.com/office/drawing/2014/main" id="{37F12F9C-383C-4B62-A2E2-90CFA8159E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907" y="821293"/>
            <a:ext cx="1225379" cy="1225379"/>
          </a:xfrm>
          <a:prstGeom prst="rect">
            <a:avLst/>
          </a:prstGeom>
        </p:spPr>
      </p:pic>
      <p:pic>
        <p:nvPicPr>
          <p:cNvPr id="9" name="Graphic 8" descr="User">
            <a:extLst>
              <a:ext uri="{FF2B5EF4-FFF2-40B4-BE49-F238E27FC236}">
                <a16:creationId xmlns:a16="http://schemas.microsoft.com/office/drawing/2014/main" id="{1AEC6CF1-B749-4F79-83F9-4620A015AB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56176" y="821293"/>
            <a:ext cx="1225379" cy="1225379"/>
          </a:xfrm>
          <a:prstGeom prst="rect">
            <a:avLst/>
          </a:prstGeom>
        </p:spPr>
      </p:pic>
      <p:pic>
        <p:nvPicPr>
          <p:cNvPr id="11" name="Graphic 10" descr="User">
            <a:extLst>
              <a:ext uri="{FF2B5EF4-FFF2-40B4-BE49-F238E27FC236}">
                <a16:creationId xmlns:a16="http://schemas.microsoft.com/office/drawing/2014/main" id="{7A969D3D-F227-4019-8FD6-DD97503404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0010" y="807509"/>
            <a:ext cx="1225379" cy="1225379"/>
          </a:xfrm>
          <a:prstGeom prst="rect">
            <a:avLst/>
          </a:prstGeom>
        </p:spPr>
      </p:pic>
      <p:pic>
        <p:nvPicPr>
          <p:cNvPr id="13" name="Graphic 12" descr="User">
            <a:extLst>
              <a:ext uri="{FF2B5EF4-FFF2-40B4-BE49-F238E27FC236}">
                <a16:creationId xmlns:a16="http://schemas.microsoft.com/office/drawing/2014/main" id="{5F8EDF05-8B69-470C-8BC8-DE8240F6F9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16643" y="822653"/>
            <a:ext cx="1225379" cy="1225379"/>
          </a:xfrm>
          <a:prstGeom prst="rect">
            <a:avLst/>
          </a:prstGeom>
        </p:spPr>
      </p:pic>
      <p:sp>
        <p:nvSpPr>
          <p:cNvPr id="14" name="Rectangle 13">
            <a:extLst>
              <a:ext uri="{FF2B5EF4-FFF2-40B4-BE49-F238E27FC236}">
                <a16:creationId xmlns:a16="http://schemas.microsoft.com/office/drawing/2014/main" id="{9A614759-AAA6-459F-872C-AD68C4EB97E9}"/>
              </a:ext>
            </a:extLst>
          </p:cNvPr>
          <p:cNvSpPr/>
          <p:nvPr/>
        </p:nvSpPr>
        <p:spPr>
          <a:xfrm>
            <a:off x="207819" y="1921315"/>
            <a:ext cx="2935408" cy="3754874"/>
          </a:xfrm>
          <a:prstGeom prst="rect">
            <a:avLst/>
          </a:prstGeom>
        </p:spPr>
        <p:txBody>
          <a:bodyPr wrap="square">
            <a:spAutoFit/>
          </a:bodyPr>
          <a:lstStyle/>
          <a:p>
            <a:r>
              <a:rPr lang="en-MY" sz="1400" b="1" dirty="0">
                <a:latin typeface="Arial" panose="020B0604020202020204" pitchFamily="34" charset="0"/>
                <a:cs typeface="Arial" panose="020B0604020202020204" pitchFamily="34" charset="0"/>
              </a:rPr>
              <a:t>Name:</a:t>
            </a:r>
            <a:br>
              <a:rPr lang="en-MY" sz="1400" b="1" dirty="0">
                <a:latin typeface="Arial" panose="020B0604020202020204" pitchFamily="34" charset="0"/>
                <a:cs typeface="Arial" panose="020B0604020202020204" pitchFamily="34" charset="0"/>
              </a:rPr>
            </a:br>
            <a:endParaRPr lang="en-MY" sz="1400" b="1"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environment-related experience/initiative: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business /entrepreneurship-related experience: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r>
              <a:rPr lang="en-MY" sz="1400" dirty="0">
                <a:latin typeface="Arial" panose="020B0604020202020204" pitchFamily="34" charset="0"/>
                <a:cs typeface="Arial" panose="020B0604020202020204" pitchFamily="34" charset="0"/>
              </a:rPr>
              <a:t> </a:t>
            </a:r>
          </a:p>
          <a:p>
            <a:r>
              <a:rPr lang="en-MY" sz="1400" b="1" dirty="0">
                <a:latin typeface="Arial" panose="020B0604020202020204" pitchFamily="34" charset="0"/>
                <a:cs typeface="Arial" panose="020B0604020202020204" pitchFamily="34" charset="0"/>
              </a:rPr>
              <a:t>Why I join </a:t>
            </a:r>
            <a:r>
              <a:rPr lang="en-MY" sz="1400" b="1" dirty="0" err="1">
                <a:latin typeface="Arial" panose="020B0604020202020204" pitchFamily="34" charset="0"/>
                <a:cs typeface="Arial" panose="020B0604020202020204" pitchFamily="34" charset="0"/>
              </a:rPr>
              <a:t>EcoBiz</a:t>
            </a:r>
            <a:r>
              <a:rPr lang="en-MY" sz="1400" b="1" dirty="0">
                <a:latin typeface="Arial" panose="020B0604020202020204" pitchFamily="34" charset="0"/>
                <a:cs typeface="Arial" panose="020B0604020202020204" pitchFamily="34" charset="0"/>
              </a:rPr>
              <a:t> </a:t>
            </a:r>
            <a:r>
              <a:rPr lang="en-MY" sz="1400" i="1" dirty="0">
                <a:latin typeface="Arial" panose="020B0604020202020204" pitchFamily="34" charset="0"/>
                <a:cs typeface="Arial" panose="020B0604020202020204" pitchFamily="34" charset="0"/>
              </a:rPr>
              <a:t>(not more than 25 words)</a:t>
            </a:r>
            <a:r>
              <a:rPr lang="en-MY" sz="1400" b="1" dirty="0">
                <a:latin typeface="Arial" panose="020B0604020202020204" pitchFamily="34" charset="0"/>
                <a:cs typeface="Arial" panose="020B0604020202020204" pitchFamily="34" charset="0"/>
              </a:rPr>
              <a:t> ? </a:t>
            </a:r>
          </a:p>
        </p:txBody>
      </p:sp>
      <p:sp>
        <p:nvSpPr>
          <p:cNvPr id="15" name="Rectangle 14">
            <a:extLst>
              <a:ext uri="{FF2B5EF4-FFF2-40B4-BE49-F238E27FC236}">
                <a16:creationId xmlns:a16="http://schemas.microsoft.com/office/drawing/2014/main" id="{429691C7-A450-4DB0-88B0-583CC27079A4}"/>
              </a:ext>
            </a:extLst>
          </p:cNvPr>
          <p:cNvSpPr/>
          <p:nvPr/>
        </p:nvSpPr>
        <p:spPr>
          <a:xfrm>
            <a:off x="3170936" y="1935170"/>
            <a:ext cx="2792433" cy="3754874"/>
          </a:xfrm>
          <a:prstGeom prst="rect">
            <a:avLst/>
          </a:prstGeom>
        </p:spPr>
        <p:txBody>
          <a:bodyPr wrap="square">
            <a:spAutoFit/>
          </a:bodyPr>
          <a:lstStyle/>
          <a:p>
            <a:r>
              <a:rPr lang="en-MY" sz="1400" b="1" dirty="0">
                <a:latin typeface="Arial" panose="020B0604020202020204" pitchFamily="34" charset="0"/>
                <a:cs typeface="Arial" panose="020B0604020202020204" pitchFamily="34" charset="0"/>
              </a:rPr>
              <a:t>Name:</a:t>
            </a:r>
            <a:br>
              <a:rPr lang="en-MY" sz="1400" b="1" dirty="0">
                <a:latin typeface="Arial" panose="020B0604020202020204" pitchFamily="34" charset="0"/>
                <a:cs typeface="Arial" panose="020B0604020202020204" pitchFamily="34" charset="0"/>
              </a:rPr>
            </a:br>
            <a:endParaRPr lang="en-MY" sz="1400" b="1"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environment-related experience/initiative: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business /entrepreneurship-related experience: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r>
              <a:rPr lang="en-MY" sz="1400" dirty="0">
                <a:latin typeface="Arial" panose="020B0604020202020204" pitchFamily="34" charset="0"/>
                <a:cs typeface="Arial" panose="020B0604020202020204" pitchFamily="34" charset="0"/>
              </a:rPr>
              <a:t> </a:t>
            </a:r>
          </a:p>
          <a:p>
            <a:r>
              <a:rPr lang="en-MY" sz="1400" b="1" dirty="0">
                <a:latin typeface="Arial" panose="020B0604020202020204" pitchFamily="34" charset="0"/>
                <a:cs typeface="Arial" panose="020B0604020202020204" pitchFamily="34" charset="0"/>
              </a:rPr>
              <a:t>Why I join </a:t>
            </a:r>
            <a:r>
              <a:rPr lang="en-MY" sz="1400" b="1" dirty="0" err="1">
                <a:latin typeface="Arial" panose="020B0604020202020204" pitchFamily="34" charset="0"/>
                <a:cs typeface="Arial" panose="020B0604020202020204" pitchFamily="34" charset="0"/>
              </a:rPr>
              <a:t>EcoBiz</a:t>
            </a:r>
            <a:r>
              <a:rPr lang="en-MY" sz="1400" b="1" dirty="0">
                <a:latin typeface="Arial" panose="020B0604020202020204" pitchFamily="34" charset="0"/>
                <a:cs typeface="Arial" panose="020B0604020202020204" pitchFamily="34" charset="0"/>
              </a:rPr>
              <a:t> </a:t>
            </a:r>
            <a:r>
              <a:rPr lang="en-MY" sz="1400" i="1" dirty="0">
                <a:latin typeface="Arial" panose="020B0604020202020204" pitchFamily="34" charset="0"/>
                <a:cs typeface="Arial" panose="020B0604020202020204" pitchFamily="34" charset="0"/>
              </a:rPr>
              <a:t>(not more than 25 words)</a:t>
            </a:r>
            <a:r>
              <a:rPr lang="en-MY" sz="1400" b="1" dirty="0">
                <a:latin typeface="Arial" panose="020B0604020202020204" pitchFamily="34" charset="0"/>
                <a:cs typeface="Arial" panose="020B0604020202020204" pitchFamily="34" charset="0"/>
              </a:rPr>
              <a:t> ? </a:t>
            </a:r>
          </a:p>
        </p:txBody>
      </p:sp>
      <p:sp>
        <p:nvSpPr>
          <p:cNvPr id="20" name="Title 1">
            <a:extLst>
              <a:ext uri="{FF2B5EF4-FFF2-40B4-BE49-F238E27FC236}">
                <a16:creationId xmlns:a16="http://schemas.microsoft.com/office/drawing/2014/main" id="{44676D34-9E32-4158-922E-901A1BDBBC71}"/>
              </a:ext>
            </a:extLst>
          </p:cNvPr>
          <p:cNvSpPr txBox="1">
            <a:spLocks/>
          </p:cNvSpPr>
          <p:nvPr/>
        </p:nvSpPr>
        <p:spPr>
          <a:xfrm>
            <a:off x="4436424" y="2760"/>
            <a:ext cx="7755576"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1800" b="1" dirty="0">
                <a:solidFill>
                  <a:schemeClr val="bg1"/>
                </a:solidFill>
              </a:rPr>
              <a:t>Team Name:</a:t>
            </a:r>
          </a:p>
        </p:txBody>
      </p:sp>
      <p:cxnSp>
        <p:nvCxnSpPr>
          <p:cNvPr id="4" name="Straight Connector 3">
            <a:extLst>
              <a:ext uri="{FF2B5EF4-FFF2-40B4-BE49-F238E27FC236}">
                <a16:creationId xmlns:a16="http://schemas.microsoft.com/office/drawing/2014/main" id="{E806681B-4601-4009-9013-C93E32E4D836}"/>
              </a:ext>
            </a:extLst>
          </p:cNvPr>
          <p:cNvCxnSpPr/>
          <p:nvPr/>
        </p:nvCxnSpPr>
        <p:spPr>
          <a:xfrm flipV="1">
            <a:off x="3101661" y="493040"/>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3C259B0-2603-4CBA-AC32-08E3F59EB8A0}"/>
              </a:ext>
            </a:extLst>
          </p:cNvPr>
          <p:cNvCxnSpPr/>
          <p:nvPr/>
        </p:nvCxnSpPr>
        <p:spPr>
          <a:xfrm flipV="1">
            <a:off x="6080396" y="479183"/>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7E4A3A-075E-4ABE-97BE-CB098DAE8078}"/>
              </a:ext>
            </a:extLst>
          </p:cNvPr>
          <p:cNvCxnSpPr/>
          <p:nvPr/>
        </p:nvCxnSpPr>
        <p:spPr>
          <a:xfrm flipV="1">
            <a:off x="9100690" y="493033"/>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DD70DCC-DC82-48F9-96EE-EAD4544AFC51}"/>
              </a:ext>
            </a:extLst>
          </p:cNvPr>
          <p:cNvCxnSpPr/>
          <p:nvPr/>
        </p:nvCxnSpPr>
        <p:spPr>
          <a:xfrm flipV="1">
            <a:off x="12107124" y="479178"/>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D4202DC-2262-477B-95C2-48B828D1D733}"/>
              </a:ext>
            </a:extLst>
          </p:cNvPr>
          <p:cNvCxnSpPr/>
          <p:nvPr/>
        </p:nvCxnSpPr>
        <p:spPr>
          <a:xfrm flipV="1">
            <a:off x="122929" y="479184"/>
            <a:ext cx="0" cy="6278438"/>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itle 1">
            <a:extLst>
              <a:ext uri="{FF2B5EF4-FFF2-40B4-BE49-F238E27FC236}">
                <a16:creationId xmlns:a16="http://schemas.microsoft.com/office/drawing/2014/main" id="{3688B65F-8AE2-499B-B51A-354F260ED24A}"/>
              </a:ext>
            </a:extLst>
          </p:cNvPr>
          <p:cNvSpPr txBox="1">
            <a:spLocks/>
          </p:cNvSpPr>
          <p:nvPr/>
        </p:nvSpPr>
        <p:spPr>
          <a:xfrm>
            <a:off x="159254" y="489364"/>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Leader</a:t>
            </a:r>
          </a:p>
        </p:txBody>
      </p:sp>
      <p:sp>
        <p:nvSpPr>
          <p:cNvPr id="24" name="Title 1">
            <a:extLst>
              <a:ext uri="{FF2B5EF4-FFF2-40B4-BE49-F238E27FC236}">
                <a16:creationId xmlns:a16="http://schemas.microsoft.com/office/drawing/2014/main" id="{C428BBC6-FFAA-4337-8935-1E1EA4BF8FCA}"/>
              </a:ext>
            </a:extLst>
          </p:cNvPr>
          <p:cNvSpPr txBox="1">
            <a:spLocks/>
          </p:cNvSpPr>
          <p:nvPr/>
        </p:nvSpPr>
        <p:spPr>
          <a:xfrm>
            <a:off x="9164795" y="488430"/>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3 </a:t>
            </a:r>
            <a:r>
              <a:rPr lang="en-MY" sz="1400" dirty="0">
                <a:solidFill>
                  <a:schemeClr val="bg1"/>
                </a:solidFill>
                <a:latin typeface="Arial" panose="020B0604020202020204" pitchFamily="34" charset="0"/>
                <a:cs typeface="Arial" panose="020B0604020202020204" pitchFamily="34" charset="0"/>
              </a:rPr>
              <a:t>(Optional)</a:t>
            </a:r>
          </a:p>
        </p:txBody>
      </p:sp>
      <p:sp>
        <p:nvSpPr>
          <p:cNvPr id="25" name="Title 1">
            <a:extLst>
              <a:ext uri="{FF2B5EF4-FFF2-40B4-BE49-F238E27FC236}">
                <a16:creationId xmlns:a16="http://schemas.microsoft.com/office/drawing/2014/main" id="{E072B948-92F5-4EA5-90C8-DFEE4C24A07B}"/>
              </a:ext>
            </a:extLst>
          </p:cNvPr>
          <p:cNvSpPr txBox="1">
            <a:spLocks/>
          </p:cNvSpPr>
          <p:nvPr/>
        </p:nvSpPr>
        <p:spPr>
          <a:xfrm>
            <a:off x="6156888" y="488359"/>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2</a:t>
            </a:r>
          </a:p>
        </p:txBody>
      </p:sp>
      <p:sp>
        <p:nvSpPr>
          <p:cNvPr id="26" name="Title 1">
            <a:extLst>
              <a:ext uri="{FF2B5EF4-FFF2-40B4-BE49-F238E27FC236}">
                <a16:creationId xmlns:a16="http://schemas.microsoft.com/office/drawing/2014/main" id="{12A433C0-3209-4C60-B689-1F04977F1A62}"/>
              </a:ext>
            </a:extLst>
          </p:cNvPr>
          <p:cNvSpPr txBox="1">
            <a:spLocks/>
          </p:cNvSpPr>
          <p:nvPr/>
        </p:nvSpPr>
        <p:spPr>
          <a:xfrm>
            <a:off x="3153069" y="489364"/>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 Member 1</a:t>
            </a:r>
          </a:p>
        </p:txBody>
      </p:sp>
      <p:sp>
        <p:nvSpPr>
          <p:cNvPr id="27" name="Rectangle 26">
            <a:extLst>
              <a:ext uri="{FF2B5EF4-FFF2-40B4-BE49-F238E27FC236}">
                <a16:creationId xmlns:a16="http://schemas.microsoft.com/office/drawing/2014/main" id="{CA693DA2-3685-49D8-BAE6-9D7AE5F3EEA3}"/>
              </a:ext>
            </a:extLst>
          </p:cNvPr>
          <p:cNvSpPr/>
          <p:nvPr/>
        </p:nvSpPr>
        <p:spPr>
          <a:xfrm>
            <a:off x="6094257" y="1865895"/>
            <a:ext cx="2900271" cy="3754874"/>
          </a:xfrm>
          <a:prstGeom prst="rect">
            <a:avLst/>
          </a:prstGeom>
        </p:spPr>
        <p:txBody>
          <a:bodyPr wrap="square">
            <a:spAutoFit/>
          </a:bodyPr>
          <a:lstStyle/>
          <a:p>
            <a:r>
              <a:rPr lang="en-MY" sz="1400" b="1" dirty="0">
                <a:latin typeface="Arial" panose="020B0604020202020204" pitchFamily="34" charset="0"/>
                <a:cs typeface="Arial" panose="020B0604020202020204" pitchFamily="34" charset="0"/>
              </a:rPr>
              <a:t>Name:</a:t>
            </a:r>
            <a:br>
              <a:rPr lang="en-MY" sz="1400" b="1" dirty="0">
                <a:latin typeface="Arial" panose="020B0604020202020204" pitchFamily="34" charset="0"/>
                <a:cs typeface="Arial" panose="020B0604020202020204" pitchFamily="34" charset="0"/>
              </a:rPr>
            </a:br>
            <a:endParaRPr lang="en-MY" sz="1400" b="1"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environment-related experience/initiative: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business /entrepreneurship-related experience: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r>
              <a:rPr lang="en-MY" sz="1400" dirty="0">
                <a:latin typeface="Arial" panose="020B0604020202020204" pitchFamily="34" charset="0"/>
                <a:cs typeface="Arial" panose="020B0604020202020204" pitchFamily="34" charset="0"/>
              </a:rPr>
              <a:t> </a:t>
            </a:r>
          </a:p>
          <a:p>
            <a:r>
              <a:rPr lang="en-MY" sz="1400" b="1" dirty="0">
                <a:latin typeface="Arial" panose="020B0604020202020204" pitchFamily="34" charset="0"/>
                <a:cs typeface="Arial" panose="020B0604020202020204" pitchFamily="34" charset="0"/>
              </a:rPr>
              <a:t>Why I join </a:t>
            </a:r>
            <a:r>
              <a:rPr lang="en-MY" sz="1400" b="1" dirty="0" err="1">
                <a:latin typeface="Arial" panose="020B0604020202020204" pitchFamily="34" charset="0"/>
                <a:cs typeface="Arial" panose="020B0604020202020204" pitchFamily="34" charset="0"/>
              </a:rPr>
              <a:t>EcoBiz</a:t>
            </a:r>
            <a:r>
              <a:rPr lang="en-MY" sz="1400" b="1" dirty="0">
                <a:latin typeface="Arial" panose="020B0604020202020204" pitchFamily="34" charset="0"/>
                <a:cs typeface="Arial" panose="020B0604020202020204" pitchFamily="34" charset="0"/>
              </a:rPr>
              <a:t> </a:t>
            </a:r>
            <a:r>
              <a:rPr lang="en-MY" sz="1400" i="1" dirty="0">
                <a:latin typeface="Arial" panose="020B0604020202020204" pitchFamily="34" charset="0"/>
                <a:cs typeface="Arial" panose="020B0604020202020204" pitchFamily="34" charset="0"/>
              </a:rPr>
              <a:t>(not more than 25 words)</a:t>
            </a:r>
            <a:r>
              <a:rPr lang="en-MY" sz="1400" b="1" dirty="0">
                <a:latin typeface="Arial" panose="020B0604020202020204" pitchFamily="34" charset="0"/>
                <a:cs typeface="Arial" panose="020B0604020202020204" pitchFamily="34" charset="0"/>
              </a:rPr>
              <a:t> ? </a:t>
            </a:r>
          </a:p>
        </p:txBody>
      </p:sp>
      <p:sp>
        <p:nvSpPr>
          <p:cNvPr id="28" name="Rectangle 27">
            <a:extLst>
              <a:ext uri="{FF2B5EF4-FFF2-40B4-BE49-F238E27FC236}">
                <a16:creationId xmlns:a16="http://schemas.microsoft.com/office/drawing/2014/main" id="{E12986A7-FCDD-417A-AE76-5EDA6C80AF14}"/>
              </a:ext>
            </a:extLst>
          </p:cNvPr>
          <p:cNvSpPr/>
          <p:nvPr/>
        </p:nvSpPr>
        <p:spPr>
          <a:xfrm>
            <a:off x="9154792" y="1901803"/>
            <a:ext cx="2900271" cy="3754874"/>
          </a:xfrm>
          <a:prstGeom prst="rect">
            <a:avLst/>
          </a:prstGeom>
        </p:spPr>
        <p:txBody>
          <a:bodyPr wrap="square">
            <a:spAutoFit/>
          </a:bodyPr>
          <a:lstStyle/>
          <a:p>
            <a:r>
              <a:rPr lang="en-MY" sz="1400" b="1" dirty="0">
                <a:latin typeface="Arial" panose="020B0604020202020204" pitchFamily="34" charset="0"/>
                <a:cs typeface="Arial" panose="020B0604020202020204" pitchFamily="34" charset="0"/>
              </a:rPr>
              <a:t>Name:</a:t>
            </a:r>
            <a:br>
              <a:rPr lang="en-MY" sz="1400" b="1" dirty="0">
                <a:latin typeface="Arial" panose="020B0604020202020204" pitchFamily="34" charset="0"/>
                <a:cs typeface="Arial" panose="020B0604020202020204" pitchFamily="34" charset="0"/>
              </a:rPr>
            </a:br>
            <a:endParaRPr lang="en-MY" sz="1400" b="1"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environment-related experience/initiative: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r>
              <a:rPr lang="en-MY" sz="1400" b="1" dirty="0">
                <a:latin typeface="Arial" panose="020B0604020202020204" pitchFamily="34" charset="0"/>
                <a:cs typeface="Arial" panose="020B0604020202020204" pitchFamily="34" charset="0"/>
              </a:rPr>
              <a:t>Key business /entrepreneurship-related experience:</a:t>
            </a:r>
            <a:r>
              <a:rPr lang="en-MY" sz="14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MY" sz="1400" dirty="0">
                <a:latin typeface="Arial" panose="020B0604020202020204" pitchFamily="34" charset="0"/>
                <a:cs typeface="Arial" panose="020B0604020202020204" pitchFamily="34" charset="0"/>
              </a:rPr>
              <a:t>.</a:t>
            </a:r>
          </a:p>
          <a:p>
            <a:r>
              <a:rPr lang="en-MY" sz="1400" dirty="0">
                <a:latin typeface="Arial" panose="020B0604020202020204" pitchFamily="34" charset="0"/>
                <a:cs typeface="Arial" panose="020B0604020202020204" pitchFamily="34" charset="0"/>
              </a:rPr>
              <a:t> </a:t>
            </a:r>
          </a:p>
          <a:p>
            <a:r>
              <a:rPr lang="en-MY" sz="1400" b="1" dirty="0">
                <a:latin typeface="Arial" panose="020B0604020202020204" pitchFamily="34" charset="0"/>
                <a:cs typeface="Arial" panose="020B0604020202020204" pitchFamily="34" charset="0"/>
              </a:rPr>
              <a:t>Why I join </a:t>
            </a:r>
            <a:r>
              <a:rPr lang="en-MY" sz="1400" b="1" dirty="0" err="1">
                <a:latin typeface="Arial" panose="020B0604020202020204" pitchFamily="34" charset="0"/>
                <a:cs typeface="Arial" panose="020B0604020202020204" pitchFamily="34" charset="0"/>
              </a:rPr>
              <a:t>EcoBiz</a:t>
            </a:r>
            <a:r>
              <a:rPr lang="en-MY" sz="1400" b="1" dirty="0">
                <a:latin typeface="Arial" panose="020B0604020202020204" pitchFamily="34" charset="0"/>
                <a:cs typeface="Arial" panose="020B0604020202020204" pitchFamily="34" charset="0"/>
              </a:rPr>
              <a:t> </a:t>
            </a:r>
            <a:r>
              <a:rPr lang="en-MY" sz="1400" i="1" dirty="0">
                <a:latin typeface="Arial" panose="020B0604020202020204" pitchFamily="34" charset="0"/>
                <a:cs typeface="Arial" panose="020B0604020202020204" pitchFamily="34" charset="0"/>
              </a:rPr>
              <a:t>(not more than 25 words)</a:t>
            </a:r>
            <a:r>
              <a:rPr lang="en-MY" sz="1400" b="1" dirty="0">
                <a:latin typeface="Arial" panose="020B0604020202020204" pitchFamily="34" charset="0"/>
                <a:cs typeface="Arial" panose="020B0604020202020204" pitchFamily="34" charset="0"/>
              </a:rPr>
              <a:t> ? </a:t>
            </a:r>
          </a:p>
        </p:txBody>
      </p:sp>
    </p:spTree>
    <p:extLst>
      <p:ext uri="{BB962C8B-B14F-4D97-AF65-F5344CB8AC3E}">
        <p14:creationId xmlns:p14="http://schemas.microsoft.com/office/powerpoint/2010/main" val="115276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5841-A864-443A-98E9-B4ED5004E47B}"/>
              </a:ext>
            </a:extLst>
          </p:cNvPr>
          <p:cNvSpPr>
            <a:spLocks noGrp="1"/>
          </p:cNvSpPr>
          <p:nvPr>
            <p:ph type="title"/>
          </p:nvPr>
        </p:nvSpPr>
        <p:spPr>
          <a:xfrm>
            <a:off x="96985" y="72667"/>
            <a:ext cx="4339439" cy="389342"/>
          </a:xfrm>
        </p:spPr>
        <p:txBody>
          <a:bodyPr>
            <a:noAutofit/>
          </a:bodyPr>
          <a:lstStyle/>
          <a:p>
            <a:r>
              <a:rPr lang="en-MY" sz="2800" b="1" spc="300" dirty="0"/>
              <a:t>SOCIAL BUSINESS IDEA</a:t>
            </a:r>
          </a:p>
        </p:txBody>
      </p:sp>
      <p:sp>
        <p:nvSpPr>
          <p:cNvPr id="20" name="Title 1">
            <a:extLst>
              <a:ext uri="{FF2B5EF4-FFF2-40B4-BE49-F238E27FC236}">
                <a16:creationId xmlns:a16="http://schemas.microsoft.com/office/drawing/2014/main" id="{44676D34-9E32-4158-922E-901A1BDBBC71}"/>
              </a:ext>
            </a:extLst>
          </p:cNvPr>
          <p:cNvSpPr txBox="1">
            <a:spLocks/>
          </p:cNvSpPr>
          <p:nvPr/>
        </p:nvSpPr>
        <p:spPr>
          <a:xfrm>
            <a:off x="4436424" y="2760"/>
            <a:ext cx="7755576"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1800" b="1" dirty="0">
                <a:solidFill>
                  <a:schemeClr val="bg1"/>
                </a:solidFill>
              </a:rPr>
              <a:t>Team Name:</a:t>
            </a:r>
          </a:p>
        </p:txBody>
      </p:sp>
      <p:sp>
        <p:nvSpPr>
          <p:cNvPr id="23" name="Title 1">
            <a:extLst>
              <a:ext uri="{FF2B5EF4-FFF2-40B4-BE49-F238E27FC236}">
                <a16:creationId xmlns:a16="http://schemas.microsoft.com/office/drawing/2014/main" id="{3688B65F-8AE2-499B-B51A-354F260ED24A}"/>
              </a:ext>
            </a:extLst>
          </p:cNvPr>
          <p:cNvSpPr txBox="1">
            <a:spLocks/>
          </p:cNvSpPr>
          <p:nvPr/>
        </p:nvSpPr>
        <p:spPr>
          <a:xfrm>
            <a:off x="176611" y="485499"/>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Problem Statement</a:t>
            </a:r>
          </a:p>
        </p:txBody>
      </p:sp>
      <p:sp>
        <p:nvSpPr>
          <p:cNvPr id="24" name="Title 1">
            <a:extLst>
              <a:ext uri="{FF2B5EF4-FFF2-40B4-BE49-F238E27FC236}">
                <a16:creationId xmlns:a16="http://schemas.microsoft.com/office/drawing/2014/main" id="{C428BBC6-FFAA-4337-8935-1E1EA4BF8FCA}"/>
              </a:ext>
            </a:extLst>
          </p:cNvPr>
          <p:cNvSpPr txBox="1">
            <a:spLocks/>
          </p:cNvSpPr>
          <p:nvPr/>
        </p:nvSpPr>
        <p:spPr>
          <a:xfrm>
            <a:off x="3150997" y="504372"/>
            <a:ext cx="5147876"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Waste Reduction Strategy &amp; Proposed Solution/Idea</a:t>
            </a:r>
            <a:endParaRPr lang="en-MY" sz="1400" dirty="0">
              <a:solidFill>
                <a:schemeClr val="bg1"/>
              </a:solidFill>
              <a:latin typeface="Arial" panose="020B0604020202020204" pitchFamily="34" charset="0"/>
              <a:cs typeface="Arial" panose="020B0604020202020204" pitchFamily="34" charset="0"/>
            </a:endParaRPr>
          </a:p>
        </p:txBody>
      </p:sp>
      <p:sp>
        <p:nvSpPr>
          <p:cNvPr id="25" name="Title 1">
            <a:extLst>
              <a:ext uri="{FF2B5EF4-FFF2-40B4-BE49-F238E27FC236}">
                <a16:creationId xmlns:a16="http://schemas.microsoft.com/office/drawing/2014/main" id="{E072B948-92F5-4EA5-90C8-DFEE4C24A07B}"/>
              </a:ext>
            </a:extLst>
          </p:cNvPr>
          <p:cNvSpPr txBox="1">
            <a:spLocks/>
          </p:cNvSpPr>
          <p:nvPr/>
        </p:nvSpPr>
        <p:spPr>
          <a:xfrm>
            <a:off x="3155330" y="2916083"/>
            <a:ext cx="2890422"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Preliminary Business Model</a:t>
            </a:r>
          </a:p>
        </p:txBody>
      </p:sp>
      <p:sp>
        <p:nvSpPr>
          <p:cNvPr id="26" name="Title 1">
            <a:extLst>
              <a:ext uri="{FF2B5EF4-FFF2-40B4-BE49-F238E27FC236}">
                <a16:creationId xmlns:a16="http://schemas.microsoft.com/office/drawing/2014/main" id="{12A433C0-3209-4C60-B689-1F04977F1A62}"/>
              </a:ext>
            </a:extLst>
          </p:cNvPr>
          <p:cNvSpPr txBox="1">
            <a:spLocks/>
          </p:cNvSpPr>
          <p:nvPr/>
        </p:nvSpPr>
        <p:spPr>
          <a:xfrm>
            <a:off x="160591" y="3712738"/>
            <a:ext cx="2906441"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Impact Area and Measurement</a:t>
            </a:r>
          </a:p>
        </p:txBody>
      </p:sp>
      <p:sp>
        <p:nvSpPr>
          <p:cNvPr id="28" name="Rectangle 27">
            <a:extLst>
              <a:ext uri="{FF2B5EF4-FFF2-40B4-BE49-F238E27FC236}">
                <a16:creationId xmlns:a16="http://schemas.microsoft.com/office/drawing/2014/main" id="{805DB3FD-9418-45C5-914E-261A060EEA44}"/>
              </a:ext>
            </a:extLst>
          </p:cNvPr>
          <p:cNvSpPr/>
          <p:nvPr/>
        </p:nvSpPr>
        <p:spPr>
          <a:xfrm>
            <a:off x="176610" y="965970"/>
            <a:ext cx="2874403" cy="2462213"/>
          </a:xfrm>
          <a:prstGeom prst="rect">
            <a:avLst/>
          </a:prstGeom>
          <a:ln>
            <a:solidFill>
              <a:schemeClr val="accent1">
                <a:lumMod val="75000"/>
              </a:schemeClr>
            </a:solidFill>
          </a:ln>
        </p:spPr>
        <p:txBody>
          <a:bodyPr wrap="square">
            <a:spAutoFit/>
          </a:bodyPr>
          <a:lstStyle/>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State which specific waste the team is tackling</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Facts and evidence to support such problem</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Any specific geographic area or state or the whole country the team is focusing on</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51B2E5AA-5E48-429E-9FDE-C00E0E62E2B1}"/>
              </a:ext>
            </a:extLst>
          </p:cNvPr>
          <p:cNvSpPr/>
          <p:nvPr/>
        </p:nvSpPr>
        <p:spPr>
          <a:xfrm>
            <a:off x="159289" y="4165309"/>
            <a:ext cx="2881708" cy="2246769"/>
          </a:xfrm>
          <a:prstGeom prst="rect">
            <a:avLst/>
          </a:prstGeom>
          <a:ln>
            <a:solidFill>
              <a:schemeClr val="accent1">
                <a:lumMod val="75000"/>
              </a:schemeClr>
            </a:solidFill>
          </a:ln>
        </p:spPr>
        <p:txBody>
          <a:bodyPr wrap="square">
            <a:spAutoFit/>
          </a:bodyPr>
          <a:lstStyle/>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What is the environment impact aimed at?</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How can the impact be measured?</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Any current baseline figures?</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Besides environment, any other impact e.g. social?</a:t>
            </a:r>
          </a:p>
          <a:p>
            <a:pPr marL="285750" indent="-285750">
              <a:buFont typeface="Arial" panose="020B0604020202020204" pitchFamily="34" charset="0"/>
              <a:buChar char="•"/>
            </a:pPr>
            <a:endParaRPr lang="en-MY" sz="1400" dirty="0">
              <a:solidFill>
                <a:schemeClr val="bg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MY" sz="1400" dirty="0">
              <a:solidFill>
                <a:schemeClr val="bg1">
                  <a:lumMod val="75000"/>
                </a:schemeClr>
              </a:solidFill>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78A08A2E-D787-4BCD-8122-BC6A7A6649BC}"/>
              </a:ext>
            </a:extLst>
          </p:cNvPr>
          <p:cNvSpPr/>
          <p:nvPr/>
        </p:nvSpPr>
        <p:spPr>
          <a:xfrm>
            <a:off x="3150997" y="989377"/>
            <a:ext cx="8864393" cy="1815882"/>
          </a:xfrm>
          <a:prstGeom prst="rect">
            <a:avLst/>
          </a:prstGeom>
          <a:ln>
            <a:solidFill>
              <a:schemeClr val="accent1">
                <a:lumMod val="75000"/>
              </a:schemeClr>
            </a:solidFill>
          </a:ln>
        </p:spPr>
        <p:txBody>
          <a:bodyPr wrap="square">
            <a:spAutoFit/>
          </a:bodyPr>
          <a:lstStyle/>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Which strategy of waste the team is pursuing? Reduce? Reuse? Repair?</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It can be any individual or combination of strategy as long as does not include Recycling Strategy and other strategies on the lower part of Waste Hierarchy.</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What is the solution idea to execute such strategy?</a:t>
            </a: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This competition is not about business ideation only. The main part is on business model validation. So solution must be implemented within the competition period and be tested/validated.</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ABC1C770-D86A-44A7-BB74-FEC182D28BC4}"/>
              </a:ext>
            </a:extLst>
          </p:cNvPr>
          <p:cNvSpPr/>
          <p:nvPr/>
        </p:nvSpPr>
        <p:spPr>
          <a:xfrm>
            <a:off x="3162647" y="3382033"/>
            <a:ext cx="8864393" cy="3108543"/>
          </a:xfrm>
          <a:prstGeom prst="rect">
            <a:avLst/>
          </a:prstGeom>
          <a:ln>
            <a:solidFill>
              <a:schemeClr val="accent1">
                <a:lumMod val="75000"/>
              </a:schemeClr>
            </a:solidFill>
          </a:ln>
        </p:spPr>
        <p:txBody>
          <a:bodyPr wrap="square">
            <a:spAutoFit/>
          </a:bodyPr>
          <a:lstStyle/>
          <a:p>
            <a:pPr marL="285750" indent="-285750">
              <a:buFont typeface="Arial" panose="020B0604020202020204" pitchFamily="34" charset="0"/>
              <a:buChar char="•"/>
            </a:pPr>
            <a:endParaRPr lang="en-MY" sz="1400" dirty="0">
              <a:solidFill>
                <a:schemeClr val="bg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What is the business model to support the running of the solution proposed?</a:t>
            </a:r>
          </a:p>
          <a:p>
            <a:pPr marL="285750" indent="-285750">
              <a:buFont typeface="Arial" panose="020B0604020202020204" pitchFamily="34" charset="0"/>
              <a:buChar char="•"/>
            </a:pPr>
            <a:endParaRPr lang="en-MY" sz="1400" dirty="0">
              <a:solidFill>
                <a:schemeClr val="bg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What are the revenue streams and who is paying for it?</a:t>
            </a:r>
          </a:p>
          <a:p>
            <a:pPr marL="285750" indent="-285750">
              <a:buFont typeface="Arial" panose="020B0604020202020204" pitchFamily="34" charset="0"/>
              <a:buChar char="•"/>
            </a:pPr>
            <a:endParaRPr lang="en-MY" sz="1400" dirty="0">
              <a:solidFill>
                <a:schemeClr val="bg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MY" sz="1400" dirty="0">
                <a:solidFill>
                  <a:schemeClr val="bg1">
                    <a:lumMod val="75000"/>
                  </a:schemeClr>
                </a:solidFill>
                <a:latin typeface="Arial" panose="020B0604020202020204" pitchFamily="34" charset="0"/>
                <a:cs typeface="Arial" panose="020B0604020202020204" pitchFamily="34" charset="0"/>
              </a:rPr>
              <a:t>Can refer to typical Business Model Canvas (BMC) components to describe the propose business model.</a:t>
            </a:r>
          </a:p>
          <a:p>
            <a:pPr marL="285750" indent="-285750">
              <a:buFont typeface="Arial" panose="020B0604020202020204" pitchFamily="34" charset="0"/>
              <a:buChar char="•"/>
            </a:pPr>
            <a:endParaRPr lang="en-MY" sz="1400" dirty="0">
              <a:solidFill>
                <a:schemeClr val="bg1">
                  <a:lumMod val="7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5688848-9916-4B29-90AD-218ED5E40273}"/>
              </a:ext>
            </a:extLst>
          </p:cNvPr>
          <p:cNvSpPr txBox="1"/>
          <p:nvPr/>
        </p:nvSpPr>
        <p:spPr>
          <a:xfrm>
            <a:off x="6018042" y="2895913"/>
            <a:ext cx="5969638" cy="461665"/>
          </a:xfrm>
          <a:prstGeom prst="rect">
            <a:avLst/>
          </a:prstGeom>
          <a:noFill/>
        </p:spPr>
        <p:txBody>
          <a:bodyPr wrap="square" rtlCol="0">
            <a:spAutoFit/>
          </a:bodyPr>
          <a:lstStyle/>
          <a:p>
            <a:pPr algn="just"/>
            <a:r>
              <a:rPr lang="en-MY" sz="1200" i="1" dirty="0">
                <a:solidFill>
                  <a:srgbClr val="FF0000"/>
                </a:solidFill>
              </a:rPr>
              <a:t>In the box below, you can have combination of text and diagram to facilitate explanation of the business model.</a:t>
            </a:r>
          </a:p>
        </p:txBody>
      </p:sp>
      <p:sp>
        <p:nvSpPr>
          <p:cNvPr id="10" name="TextBox 9">
            <a:extLst>
              <a:ext uri="{FF2B5EF4-FFF2-40B4-BE49-F238E27FC236}">
                <a16:creationId xmlns:a16="http://schemas.microsoft.com/office/drawing/2014/main" id="{CD87BED0-AEE3-4EEA-B556-E569D52E986E}"/>
              </a:ext>
            </a:extLst>
          </p:cNvPr>
          <p:cNvSpPr txBox="1"/>
          <p:nvPr/>
        </p:nvSpPr>
        <p:spPr>
          <a:xfrm>
            <a:off x="25545" y="6547103"/>
            <a:ext cx="12001495" cy="307777"/>
          </a:xfrm>
          <a:prstGeom prst="rect">
            <a:avLst/>
          </a:prstGeom>
          <a:noFill/>
        </p:spPr>
        <p:txBody>
          <a:bodyPr wrap="square" rtlCol="0">
            <a:spAutoFit/>
          </a:bodyPr>
          <a:lstStyle/>
          <a:p>
            <a:r>
              <a:rPr lang="en-MY" sz="1400" i="1" dirty="0">
                <a:solidFill>
                  <a:srgbClr val="FF0000"/>
                </a:solidFill>
              </a:rPr>
              <a:t>Note: Size of the various boxes above can be resized accordingly (strictly 1 page only). The size given here is indicative of expectation where the emphasis should be.</a:t>
            </a:r>
          </a:p>
        </p:txBody>
      </p:sp>
    </p:spTree>
    <p:extLst>
      <p:ext uri="{BB962C8B-B14F-4D97-AF65-F5344CB8AC3E}">
        <p14:creationId xmlns:p14="http://schemas.microsoft.com/office/powerpoint/2010/main" val="34693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95841-A864-443A-98E9-B4ED5004E47B}"/>
              </a:ext>
            </a:extLst>
          </p:cNvPr>
          <p:cNvSpPr>
            <a:spLocks noGrp="1"/>
          </p:cNvSpPr>
          <p:nvPr>
            <p:ph type="title"/>
          </p:nvPr>
        </p:nvSpPr>
        <p:spPr>
          <a:xfrm>
            <a:off x="96985" y="72667"/>
            <a:ext cx="4339439" cy="389342"/>
          </a:xfrm>
        </p:spPr>
        <p:txBody>
          <a:bodyPr>
            <a:noAutofit/>
          </a:bodyPr>
          <a:lstStyle/>
          <a:p>
            <a:r>
              <a:rPr lang="en-MY" sz="2800" b="1" spc="300" dirty="0"/>
              <a:t>TEAM SELF ANALYSIS</a:t>
            </a:r>
          </a:p>
        </p:txBody>
      </p:sp>
      <p:sp>
        <p:nvSpPr>
          <p:cNvPr id="20" name="Title 1">
            <a:extLst>
              <a:ext uri="{FF2B5EF4-FFF2-40B4-BE49-F238E27FC236}">
                <a16:creationId xmlns:a16="http://schemas.microsoft.com/office/drawing/2014/main" id="{44676D34-9E32-4158-922E-901A1BDBBC71}"/>
              </a:ext>
            </a:extLst>
          </p:cNvPr>
          <p:cNvSpPr txBox="1">
            <a:spLocks/>
          </p:cNvSpPr>
          <p:nvPr/>
        </p:nvSpPr>
        <p:spPr>
          <a:xfrm>
            <a:off x="4436424" y="2760"/>
            <a:ext cx="7755576"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MY" sz="1800" b="1" dirty="0">
                <a:solidFill>
                  <a:schemeClr val="bg1"/>
                </a:solidFill>
              </a:rPr>
              <a:t>Team Name:</a:t>
            </a:r>
          </a:p>
        </p:txBody>
      </p:sp>
      <p:sp>
        <p:nvSpPr>
          <p:cNvPr id="23" name="Title 1">
            <a:extLst>
              <a:ext uri="{FF2B5EF4-FFF2-40B4-BE49-F238E27FC236}">
                <a16:creationId xmlns:a16="http://schemas.microsoft.com/office/drawing/2014/main" id="{3688B65F-8AE2-499B-B51A-354F260ED24A}"/>
              </a:ext>
            </a:extLst>
          </p:cNvPr>
          <p:cNvSpPr txBox="1">
            <a:spLocks/>
          </p:cNvSpPr>
          <p:nvPr/>
        </p:nvSpPr>
        <p:spPr>
          <a:xfrm>
            <a:off x="176610" y="485499"/>
            <a:ext cx="5952379"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Team’s Strength </a:t>
            </a:r>
            <a:r>
              <a:rPr lang="en-MY" sz="1400" i="1" dirty="0">
                <a:solidFill>
                  <a:schemeClr val="bg1"/>
                </a:solidFill>
                <a:latin typeface="Arial" panose="020B0604020202020204" pitchFamily="34" charset="0"/>
                <a:cs typeface="Arial" panose="020B0604020202020204" pitchFamily="34" charset="0"/>
              </a:rPr>
              <a:t>(Integration on Team Profile + Business Idea)</a:t>
            </a:r>
          </a:p>
        </p:txBody>
      </p:sp>
      <p:sp>
        <p:nvSpPr>
          <p:cNvPr id="25" name="Title 1">
            <a:extLst>
              <a:ext uri="{FF2B5EF4-FFF2-40B4-BE49-F238E27FC236}">
                <a16:creationId xmlns:a16="http://schemas.microsoft.com/office/drawing/2014/main" id="{E072B948-92F5-4EA5-90C8-DFEE4C24A07B}"/>
              </a:ext>
            </a:extLst>
          </p:cNvPr>
          <p:cNvSpPr txBox="1">
            <a:spLocks/>
          </p:cNvSpPr>
          <p:nvPr/>
        </p:nvSpPr>
        <p:spPr>
          <a:xfrm>
            <a:off x="6255716" y="485499"/>
            <a:ext cx="5771323"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5 Reasons Why Should This Team Be Selected for Round 1</a:t>
            </a:r>
          </a:p>
        </p:txBody>
      </p:sp>
      <p:sp>
        <p:nvSpPr>
          <p:cNvPr id="26" name="Title 1">
            <a:extLst>
              <a:ext uri="{FF2B5EF4-FFF2-40B4-BE49-F238E27FC236}">
                <a16:creationId xmlns:a16="http://schemas.microsoft.com/office/drawing/2014/main" id="{12A433C0-3209-4C60-B689-1F04977F1A62}"/>
              </a:ext>
            </a:extLst>
          </p:cNvPr>
          <p:cNvSpPr txBox="1">
            <a:spLocks/>
          </p:cNvSpPr>
          <p:nvPr/>
        </p:nvSpPr>
        <p:spPr>
          <a:xfrm>
            <a:off x="160591" y="3712738"/>
            <a:ext cx="5985367" cy="389342"/>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MY" sz="1400" b="1" dirty="0">
                <a:solidFill>
                  <a:schemeClr val="bg1"/>
                </a:solidFill>
                <a:latin typeface="Arial" panose="020B0604020202020204" pitchFamily="34" charset="0"/>
                <a:cs typeface="Arial" panose="020B0604020202020204" pitchFamily="34" charset="0"/>
              </a:rPr>
              <a:t>Team’s Weaknesses </a:t>
            </a:r>
            <a:r>
              <a:rPr lang="en-MY" sz="1400" i="1" dirty="0">
                <a:solidFill>
                  <a:schemeClr val="bg1"/>
                </a:solidFill>
                <a:latin typeface="Arial" panose="020B0604020202020204" pitchFamily="34" charset="0"/>
                <a:cs typeface="Arial" panose="020B0604020202020204" pitchFamily="34" charset="0"/>
              </a:rPr>
              <a:t>(Integration on Team Profile + Business Idea)</a:t>
            </a:r>
            <a:endParaRPr lang="en-MY" sz="1400" b="1" dirty="0">
              <a:solidFill>
                <a:schemeClr val="bg1"/>
              </a:solidFill>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805DB3FD-9418-45C5-914E-261A060EEA44}"/>
              </a:ext>
            </a:extLst>
          </p:cNvPr>
          <p:cNvSpPr/>
          <p:nvPr/>
        </p:nvSpPr>
        <p:spPr>
          <a:xfrm>
            <a:off x="176610" y="965970"/>
            <a:ext cx="5919390" cy="2677656"/>
          </a:xfrm>
          <a:prstGeom prst="rect">
            <a:avLst/>
          </a:prstGeom>
          <a:ln>
            <a:solidFill>
              <a:schemeClr val="accent1">
                <a:lumMod val="75000"/>
              </a:schemeClr>
            </a:solidFill>
          </a:ln>
        </p:spPr>
        <p:txBody>
          <a:bodyPr wrap="square">
            <a:spAutoFit/>
          </a:bodyPr>
          <a:lstStyle/>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51B2E5AA-5E48-429E-9FDE-C00E0E62E2B1}"/>
              </a:ext>
            </a:extLst>
          </p:cNvPr>
          <p:cNvSpPr/>
          <p:nvPr/>
        </p:nvSpPr>
        <p:spPr>
          <a:xfrm>
            <a:off x="159289" y="4165309"/>
            <a:ext cx="5934434" cy="2246769"/>
          </a:xfrm>
          <a:prstGeom prst="rect">
            <a:avLst/>
          </a:prstGeom>
          <a:ln>
            <a:solidFill>
              <a:schemeClr val="accent1">
                <a:lumMod val="75000"/>
              </a:schemeClr>
            </a:solidFill>
          </a:ln>
        </p:spPr>
        <p:txBody>
          <a:bodyPr wrap="square">
            <a:spAutoFit/>
          </a:bodyPr>
          <a:lstStyle/>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a:t>
            </a:r>
          </a:p>
          <a:p>
            <a:endParaRPr lang="en-MY" sz="1400" dirty="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ABC1C770-D86A-44A7-BB74-FEC182D28BC4}"/>
              </a:ext>
            </a:extLst>
          </p:cNvPr>
          <p:cNvSpPr/>
          <p:nvPr/>
        </p:nvSpPr>
        <p:spPr>
          <a:xfrm>
            <a:off x="6255716" y="965970"/>
            <a:ext cx="5771324" cy="5478423"/>
          </a:xfrm>
          <a:prstGeom prst="rect">
            <a:avLst/>
          </a:prstGeom>
          <a:ln>
            <a:solidFill>
              <a:schemeClr val="accent1">
                <a:lumMod val="75000"/>
              </a:schemeClr>
            </a:solidFill>
          </a:ln>
        </p:spPr>
        <p:txBody>
          <a:bodyPr wrap="square">
            <a:spAutoFit/>
          </a:bodyPr>
          <a:lstStyle/>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Reason 1</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Reason 2</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Reason 3</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Reason 4</a:t>
            </a: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endParaRPr lang="en-MY" sz="1400" dirty="0">
              <a:solidFill>
                <a:schemeClr val="bg1">
                  <a:lumMod val="75000"/>
                </a:schemeClr>
              </a:solidFill>
              <a:latin typeface="Arial" panose="020B0604020202020204" pitchFamily="34" charset="0"/>
              <a:cs typeface="Arial" panose="020B0604020202020204" pitchFamily="34" charset="0"/>
            </a:endParaRPr>
          </a:p>
          <a:p>
            <a:pPr marL="342900" indent="-342900">
              <a:buFont typeface="+mj-lt"/>
              <a:buAutoNum type="arabicPeriod"/>
            </a:pPr>
            <a:r>
              <a:rPr lang="en-MY" sz="1400" dirty="0">
                <a:solidFill>
                  <a:schemeClr val="bg1">
                    <a:lumMod val="75000"/>
                  </a:schemeClr>
                </a:solidFill>
                <a:latin typeface="Arial" panose="020B0604020202020204" pitchFamily="34" charset="0"/>
                <a:cs typeface="Arial" panose="020B0604020202020204" pitchFamily="34" charset="0"/>
              </a:rPr>
              <a:t>Reason 5</a:t>
            </a: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a:p>
            <a:endParaRPr lang="en-MY" sz="1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D87BED0-AEE3-4EEA-B556-E569D52E986E}"/>
              </a:ext>
            </a:extLst>
          </p:cNvPr>
          <p:cNvSpPr txBox="1"/>
          <p:nvPr/>
        </p:nvSpPr>
        <p:spPr>
          <a:xfrm>
            <a:off x="25545" y="6547103"/>
            <a:ext cx="12001495" cy="307777"/>
          </a:xfrm>
          <a:prstGeom prst="rect">
            <a:avLst/>
          </a:prstGeom>
          <a:noFill/>
        </p:spPr>
        <p:txBody>
          <a:bodyPr wrap="square" rtlCol="0">
            <a:spAutoFit/>
          </a:bodyPr>
          <a:lstStyle/>
          <a:p>
            <a:r>
              <a:rPr lang="en-MY" sz="1400" i="1" dirty="0">
                <a:solidFill>
                  <a:srgbClr val="FF0000"/>
                </a:solidFill>
              </a:rPr>
              <a:t>Note: Size of the various boxes above can be resized accordingly (strictly 1 page only). The size given here is indicative of expectation where the emphasis should be.</a:t>
            </a:r>
          </a:p>
        </p:txBody>
      </p:sp>
    </p:spTree>
    <p:extLst>
      <p:ext uri="{BB962C8B-B14F-4D97-AF65-F5344CB8AC3E}">
        <p14:creationId xmlns:p14="http://schemas.microsoft.com/office/powerpoint/2010/main" val="451482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1854</TotalTime>
  <Words>799</Words>
  <Application>Microsoft Office PowerPoint</Application>
  <PresentationFormat>Widescreen</PresentationFormat>
  <Paragraphs>262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TEAM DECLARATION</vt:lpstr>
      <vt:lpstr>TEAM PROFILE</vt:lpstr>
      <vt:lpstr>TEAM PROFILE</vt:lpstr>
      <vt:lpstr>SOCIAL BUSINESS IDEA</vt:lpstr>
      <vt:lpstr>TEAM SELF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Freida Razali</dc:creator>
  <cp:lastModifiedBy>Freida Razali</cp:lastModifiedBy>
  <cp:revision>48</cp:revision>
  <dcterms:created xsi:type="dcterms:W3CDTF">2021-08-17T04:00:03Z</dcterms:created>
  <dcterms:modified xsi:type="dcterms:W3CDTF">2021-09-24T08:23:11Z</dcterms:modified>
</cp:coreProperties>
</file>